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86" r:id="rId2"/>
    <p:sldId id="296" r:id="rId3"/>
    <p:sldId id="2134806232" r:id="rId4"/>
    <p:sldId id="2147482064" r:id="rId5"/>
    <p:sldId id="256" r:id="rId6"/>
    <p:sldId id="2147483626" r:id="rId7"/>
    <p:sldId id="257" r:id="rId8"/>
    <p:sldId id="2147483640" r:id="rId9"/>
    <p:sldId id="2147483636" r:id="rId10"/>
    <p:sldId id="2145706704" r:id="rId11"/>
    <p:sldId id="2147482060" r:id="rId12"/>
    <p:sldId id="2147482061" r:id="rId13"/>
    <p:sldId id="2147483627" r:id="rId14"/>
    <p:sldId id="2147483630" r:id="rId15"/>
    <p:sldId id="2147482604" r:id="rId16"/>
    <p:sldId id="2147482603" r:id="rId17"/>
    <p:sldId id="2147483647" r:id="rId18"/>
    <p:sldId id="258" r:id="rId19"/>
    <p:sldId id="2147482062" r:id="rId20"/>
    <p:sldId id="259" r:id="rId21"/>
    <p:sldId id="293" r:id="rId2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71"/>
    <p:restoredTop sz="94658"/>
  </p:normalViewPr>
  <p:slideViewPr>
    <p:cSldViewPr snapToGrid="0">
      <p:cViewPr varScale="1">
        <p:scale>
          <a:sx n="70" d="100"/>
          <a:sy n="70" d="100"/>
        </p:scale>
        <p:origin x="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homas\Library\Mobile%20Documents\com~apple~CloudDocs\Downloads\ZEV%20registrations%20quarter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homas\Library\Mobile%20Documents\com~apple~CloudDocs\Downloads\ZEV%20registrations%20quarter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Heavy-duty trucks </a:t>
            </a:r>
            <a:r>
              <a:rPr lang="en-GB" sz="1400" b="0" i="0" u="none" strike="noStrike" kern="120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(&gt;16t)</a:t>
            </a:r>
            <a:endParaRPr lang="en-GB" sz="1400" b="1" i="0" u="none" strike="noStrike" kern="1200" spc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en-GB" sz="1400" b="0" i="0" u="none" strike="noStrike" kern="120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 registrations EU-27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Sheet2!$B$3:$B$27</c:f>
              <c:strCache>
                <c:ptCount val="25"/>
                <c:pt idx="0">
                  <c:v>Netherlands</c:v>
                </c:pt>
                <c:pt idx="1">
                  <c:v>Sweden</c:v>
                </c:pt>
                <c:pt idx="2">
                  <c:v>Denmark</c:v>
                </c:pt>
                <c:pt idx="3">
                  <c:v>Austria</c:v>
                </c:pt>
                <c:pt idx="4">
                  <c:v>Greece</c:v>
                </c:pt>
                <c:pt idx="5">
                  <c:v>Germany</c:v>
                </c:pt>
                <c:pt idx="6">
                  <c:v>Belgium</c:v>
                </c:pt>
                <c:pt idx="7">
                  <c:v>Finland</c:v>
                </c:pt>
                <c:pt idx="8">
                  <c:v>France</c:v>
                </c:pt>
                <c:pt idx="9">
                  <c:v>Czechia</c:v>
                </c:pt>
                <c:pt idx="10">
                  <c:v>Luxembourg</c:v>
                </c:pt>
                <c:pt idx="11">
                  <c:v>Romania</c:v>
                </c:pt>
                <c:pt idx="12">
                  <c:v>Hungary</c:v>
                </c:pt>
                <c:pt idx="13">
                  <c:v>Spain</c:v>
                </c:pt>
                <c:pt idx="14">
                  <c:v>Estonia</c:v>
                </c:pt>
                <c:pt idx="15">
                  <c:v>Ireland</c:v>
                </c:pt>
                <c:pt idx="16">
                  <c:v>Italy</c:v>
                </c:pt>
                <c:pt idx="17">
                  <c:v>Slovenia</c:v>
                </c:pt>
                <c:pt idx="18">
                  <c:v>Slovakia</c:v>
                </c:pt>
                <c:pt idx="19">
                  <c:v>Poland</c:v>
                </c:pt>
                <c:pt idx="20">
                  <c:v>Portugal</c:v>
                </c:pt>
                <c:pt idx="21">
                  <c:v>Lithuania</c:v>
                </c:pt>
                <c:pt idx="22">
                  <c:v>Croatia</c:v>
                </c:pt>
                <c:pt idx="23">
                  <c:v>Cyprus</c:v>
                </c:pt>
                <c:pt idx="24">
                  <c:v>Latvia</c:v>
                </c:pt>
              </c:strCache>
            </c:strRef>
          </c:cat>
          <c:val>
            <c:numRef>
              <c:f>Sheet2!$C$3:$C$27</c:f>
              <c:numCache>
                <c:formatCode>0.0%</c:formatCode>
                <c:ptCount val="25"/>
                <c:pt idx="0">
                  <c:v>9.3215840322751889E-2</c:v>
                </c:pt>
                <c:pt idx="1">
                  <c:v>7.5208913649025072E-2</c:v>
                </c:pt>
                <c:pt idx="2">
                  <c:v>6.6172957477305297E-2</c:v>
                </c:pt>
                <c:pt idx="3">
                  <c:v>5.9184568171854447E-2</c:v>
                </c:pt>
                <c:pt idx="4">
                  <c:v>3.3942558746736295E-2</c:v>
                </c:pt>
                <c:pt idx="5">
                  <c:v>2.6230125129363062E-2</c:v>
                </c:pt>
                <c:pt idx="6">
                  <c:v>2.4902216427640157E-2</c:v>
                </c:pt>
                <c:pt idx="7">
                  <c:v>2.267954640907182E-2</c:v>
                </c:pt>
                <c:pt idx="8">
                  <c:v>2.2288686605981795E-2</c:v>
                </c:pt>
                <c:pt idx="9">
                  <c:v>1.4843920541366514E-2</c:v>
                </c:pt>
                <c:pt idx="10">
                  <c:v>7.1138211382113818E-3</c:v>
                </c:pt>
                <c:pt idx="11">
                  <c:v>6.3196598873951513E-3</c:v>
                </c:pt>
                <c:pt idx="12">
                  <c:v>5.8011602320464095E-3</c:v>
                </c:pt>
                <c:pt idx="13">
                  <c:v>5.2786596794553034E-3</c:v>
                </c:pt>
                <c:pt idx="14">
                  <c:v>4.6874999999999998E-3</c:v>
                </c:pt>
                <c:pt idx="15">
                  <c:v>3.8643194504079004E-3</c:v>
                </c:pt>
                <c:pt idx="16">
                  <c:v>3.4365756046633028E-3</c:v>
                </c:pt>
                <c:pt idx="17">
                  <c:v>3.4129692832764505E-3</c:v>
                </c:pt>
                <c:pt idx="18">
                  <c:v>3.2074126870990736E-3</c:v>
                </c:pt>
                <c:pt idx="19">
                  <c:v>1.9392131269811673E-3</c:v>
                </c:pt>
                <c:pt idx="20">
                  <c:v>1.5920750044224306E-3</c:v>
                </c:pt>
                <c:pt idx="21">
                  <c:v>2.7449903925336259E-4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034C-A05E-89E536333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1666431"/>
        <c:axId val="2066786816"/>
      </c:barChart>
      <c:catAx>
        <c:axId val="1216664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066786816"/>
        <c:crosses val="autoZero"/>
        <c:auto val="1"/>
        <c:lblAlgn val="ctr"/>
        <c:lblOffset val="100"/>
        <c:noMultiLvlLbl val="0"/>
      </c:catAx>
      <c:valAx>
        <c:axId val="20667868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2166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Medium-duty trucks </a:t>
            </a:r>
            <a:r>
              <a:rPr lang="en-GB" sz="14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(3.5 – 16t)</a:t>
            </a:r>
            <a:endParaRPr lang="en-GB" sz="1400" b="1" i="0" u="none" strike="noStrike" kern="1200" spc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en-GB" sz="1400" b="0" i="0" u="none" strike="noStrike" kern="120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 registrations EU-27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Sheet2!$J$3:$J$24</c:f>
              <c:strCache>
                <c:ptCount val="22"/>
                <c:pt idx="0">
                  <c:v>Netherlands</c:v>
                </c:pt>
                <c:pt idx="1">
                  <c:v>Sweden</c:v>
                </c:pt>
                <c:pt idx="2">
                  <c:v>Denmark</c:v>
                </c:pt>
                <c:pt idx="3">
                  <c:v>Greece</c:v>
                </c:pt>
                <c:pt idx="4">
                  <c:v>Germany</c:v>
                </c:pt>
                <c:pt idx="5">
                  <c:v>France</c:v>
                </c:pt>
                <c:pt idx="6">
                  <c:v>Portugal</c:v>
                </c:pt>
                <c:pt idx="7">
                  <c:v>Italy</c:v>
                </c:pt>
                <c:pt idx="8">
                  <c:v>Luxembourg</c:v>
                </c:pt>
                <c:pt idx="9">
                  <c:v>Belgium</c:v>
                </c:pt>
                <c:pt idx="10">
                  <c:v>Slovakia</c:v>
                </c:pt>
                <c:pt idx="11">
                  <c:v>Spain</c:v>
                </c:pt>
                <c:pt idx="12">
                  <c:v>Latvia</c:v>
                </c:pt>
                <c:pt idx="13">
                  <c:v>Hungary</c:v>
                </c:pt>
                <c:pt idx="14">
                  <c:v>Finland</c:v>
                </c:pt>
                <c:pt idx="15">
                  <c:v>Poland</c:v>
                </c:pt>
                <c:pt idx="16">
                  <c:v>Estonia</c:v>
                </c:pt>
                <c:pt idx="17">
                  <c:v>Slovenia</c:v>
                </c:pt>
                <c:pt idx="18">
                  <c:v>Lithuania</c:v>
                </c:pt>
                <c:pt idx="19">
                  <c:v>Ireland</c:v>
                </c:pt>
                <c:pt idx="20">
                  <c:v>Croatia</c:v>
                </c:pt>
                <c:pt idx="21">
                  <c:v>Cyprus</c:v>
                </c:pt>
              </c:strCache>
            </c:strRef>
          </c:cat>
          <c:val>
            <c:numRef>
              <c:f>Sheet2!$K$3:$K$24</c:f>
              <c:numCache>
                <c:formatCode>0.0%</c:formatCode>
                <c:ptCount val="22"/>
                <c:pt idx="0">
                  <c:v>0.66997663551401865</c:v>
                </c:pt>
                <c:pt idx="1">
                  <c:v>0.62273641851106643</c:v>
                </c:pt>
                <c:pt idx="2">
                  <c:v>0.55164319248826288</c:v>
                </c:pt>
                <c:pt idx="3">
                  <c:v>0.30379746835443039</c:v>
                </c:pt>
                <c:pt idx="4">
                  <c:v>0.13868072140327761</c:v>
                </c:pt>
                <c:pt idx="5">
                  <c:v>0.11141696159391795</c:v>
                </c:pt>
                <c:pt idx="6">
                  <c:v>0.11036339165545088</c:v>
                </c:pt>
                <c:pt idx="7">
                  <c:v>0.11035797500529548</c:v>
                </c:pt>
                <c:pt idx="8">
                  <c:v>0.10714285714285714</c:v>
                </c:pt>
                <c:pt idx="9">
                  <c:v>9.8312545854732203E-2</c:v>
                </c:pt>
                <c:pt idx="10">
                  <c:v>8.2758620689655171E-2</c:v>
                </c:pt>
                <c:pt idx="11">
                  <c:v>7.5113495666529098E-2</c:v>
                </c:pt>
                <c:pt idx="12">
                  <c:v>7.407407407407407E-2</c:v>
                </c:pt>
                <c:pt idx="13">
                  <c:v>7.0621468926553674E-2</c:v>
                </c:pt>
                <c:pt idx="14">
                  <c:v>6.5813528336380253E-2</c:v>
                </c:pt>
                <c:pt idx="15">
                  <c:v>4.0242733950814437E-2</c:v>
                </c:pt>
                <c:pt idx="16">
                  <c:v>2.3255813953488372E-2</c:v>
                </c:pt>
                <c:pt idx="17">
                  <c:v>1.6129032258064516E-2</c:v>
                </c:pt>
                <c:pt idx="18">
                  <c:v>1.1494252873563218E-2</c:v>
                </c:pt>
                <c:pt idx="19">
                  <c:v>1.0362694300518135E-2</c:v>
                </c:pt>
                <c:pt idx="20">
                  <c:v>6.5359477124183009E-3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8-7B48-8C20-642AB5D13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57722944"/>
        <c:axId val="1858326464"/>
      </c:barChart>
      <c:catAx>
        <c:axId val="185772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858326464"/>
        <c:crosses val="autoZero"/>
        <c:auto val="1"/>
        <c:lblAlgn val="ctr"/>
        <c:lblOffset val="100"/>
        <c:noMultiLvlLbl val="0"/>
      </c:catAx>
      <c:valAx>
        <c:axId val="18583264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85772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7BDF7-478D-3B48-8E4D-9E8F1F51729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F038A5-92A8-E745-9E84-6710110C2A64}">
      <dgm:prSet phldrT="[Text]"/>
      <dgm:spPr>
        <a:solidFill>
          <a:schemeClr val="tx2"/>
        </a:solidFill>
      </dgm:spPr>
      <dgm:t>
        <a:bodyPr/>
        <a:lstStyle/>
        <a:p>
          <a:pPr rtl="0"/>
          <a:r>
            <a:rPr lang="en-GB" dirty="0"/>
            <a:t>Industrial competitiveness and resilience</a:t>
          </a:r>
        </a:p>
      </dgm:t>
    </dgm:pt>
    <dgm:pt modelId="{2B250DC8-F89E-9547-9FB0-D4D8964D1E80}" type="parTrans" cxnId="{B61AD66C-67E4-844A-8AE0-1B8360ABF2D1}">
      <dgm:prSet/>
      <dgm:spPr/>
      <dgm:t>
        <a:bodyPr/>
        <a:lstStyle/>
        <a:p>
          <a:endParaRPr lang="en-GB"/>
        </a:p>
      </dgm:t>
    </dgm:pt>
    <dgm:pt modelId="{335C04E8-1DCE-3F44-B576-99A561DEC17E}" type="sibTrans" cxnId="{B61AD66C-67E4-844A-8AE0-1B8360ABF2D1}">
      <dgm:prSet/>
      <dgm:spPr/>
      <dgm:t>
        <a:bodyPr/>
        <a:lstStyle/>
        <a:p>
          <a:endParaRPr lang="en-GB"/>
        </a:p>
      </dgm:t>
    </dgm:pt>
    <dgm:pt modelId="{29225879-F2CC-0744-AB3D-09FBF24D52EF}">
      <dgm:prSet phldrT="[Text]"/>
      <dgm:spPr>
        <a:solidFill>
          <a:schemeClr val="tx2"/>
        </a:solidFill>
      </dgm:spPr>
      <dgm:t>
        <a:bodyPr/>
        <a:lstStyle/>
        <a:p>
          <a:pPr rtl="0"/>
          <a:r>
            <a:rPr lang="en-GB" dirty="0"/>
            <a:t>Increasing global pressure</a:t>
          </a:r>
        </a:p>
      </dgm:t>
    </dgm:pt>
    <dgm:pt modelId="{05D93F2F-D8C5-1448-9941-2FE1C7E88997}" type="parTrans" cxnId="{E6621A39-D2CE-DA40-8837-4397A02A2896}">
      <dgm:prSet/>
      <dgm:spPr/>
      <dgm:t>
        <a:bodyPr/>
        <a:lstStyle/>
        <a:p>
          <a:endParaRPr lang="en-GB"/>
        </a:p>
      </dgm:t>
    </dgm:pt>
    <dgm:pt modelId="{54640E1E-F57E-C245-A0CE-75B0AF3221A3}" type="sibTrans" cxnId="{E6621A39-D2CE-DA40-8837-4397A02A2896}">
      <dgm:prSet/>
      <dgm:spPr/>
      <dgm:t>
        <a:bodyPr/>
        <a:lstStyle/>
        <a:p>
          <a:endParaRPr lang="en-GB"/>
        </a:p>
      </dgm:t>
    </dgm:pt>
    <dgm:pt modelId="{3196D813-0A95-5144-B684-EE79C05CDF95}">
      <dgm:prSet phldrT="[Text]"/>
      <dgm:spPr>
        <a:solidFill>
          <a:schemeClr val="tx2"/>
        </a:solidFill>
      </dgm:spPr>
      <dgm:t>
        <a:bodyPr/>
        <a:lstStyle/>
        <a:p>
          <a:pPr>
            <a:buNone/>
          </a:pPr>
          <a:r>
            <a:rPr lang="en-GB" dirty="0"/>
            <a:t>Decarbonisation</a:t>
          </a:r>
        </a:p>
      </dgm:t>
    </dgm:pt>
    <dgm:pt modelId="{9FD9A1F8-ACF2-8A41-A885-BB51FC550957}" type="parTrans" cxnId="{A2846222-832D-5845-A17D-E1C83BEB4C45}">
      <dgm:prSet/>
      <dgm:spPr/>
      <dgm:t>
        <a:bodyPr/>
        <a:lstStyle/>
        <a:p>
          <a:endParaRPr lang="en-GB"/>
        </a:p>
      </dgm:t>
    </dgm:pt>
    <dgm:pt modelId="{554B2E34-1A81-8A4A-A7B7-7A147863AB25}" type="sibTrans" cxnId="{A2846222-832D-5845-A17D-E1C83BEB4C45}">
      <dgm:prSet/>
      <dgm:spPr/>
      <dgm:t>
        <a:bodyPr/>
        <a:lstStyle/>
        <a:p>
          <a:endParaRPr lang="en-GB"/>
        </a:p>
      </dgm:t>
    </dgm:pt>
    <dgm:pt modelId="{0B171D5C-8E7D-E548-B7C8-9254D188EC4F}" type="pres">
      <dgm:prSet presAssocID="{7A07BDF7-478D-3B48-8E4D-9E8F1F517296}" presName="cycle" presStyleCnt="0">
        <dgm:presLayoutVars>
          <dgm:dir/>
          <dgm:resizeHandles val="exact"/>
        </dgm:presLayoutVars>
      </dgm:prSet>
      <dgm:spPr/>
    </dgm:pt>
    <dgm:pt modelId="{A0F65509-3428-4045-890D-A03A7475C2C4}" type="pres">
      <dgm:prSet presAssocID="{43F038A5-92A8-E745-9E84-6710110C2A64}" presName="node" presStyleLbl="node1" presStyleIdx="0" presStyleCnt="3">
        <dgm:presLayoutVars>
          <dgm:bulletEnabled val="1"/>
        </dgm:presLayoutVars>
      </dgm:prSet>
      <dgm:spPr/>
    </dgm:pt>
    <dgm:pt modelId="{2C49E584-B2E0-214C-B54B-84CB8E6B83B3}" type="pres">
      <dgm:prSet presAssocID="{43F038A5-92A8-E745-9E84-6710110C2A64}" presName="spNode" presStyleCnt="0"/>
      <dgm:spPr/>
    </dgm:pt>
    <dgm:pt modelId="{A3226F54-64B7-1A44-845C-8A5FF206301D}" type="pres">
      <dgm:prSet presAssocID="{335C04E8-1DCE-3F44-B576-99A561DEC17E}" presName="sibTrans" presStyleLbl="sibTrans1D1" presStyleIdx="0" presStyleCnt="3"/>
      <dgm:spPr/>
    </dgm:pt>
    <dgm:pt modelId="{12D1ADB4-4DF9-5B40-8BAF-377B7B40E52A}" type="pres">
      <dgm:prSet presAssocID="{29225879-F2CC-0744-AB3D-09FBF24D52EF}" presName="node" presStyleLbl="node1" presStyleIdx="1" presStyleCnt="3">
        <dgm:presLayoutVars>
          <dgm:bulletEnabled val="1"/>
        </dgm:presLayoutVars>
      </dgm:prSet>
      <dgm:spPr/>
    </dgm:pt>
    <dgm:pt modelId="{D6F4231F-195A-C54D-A6E7-1B153FC73EC8}" type="pres">
      <dgm:prSet presAssocID="{29225879-F2CC-0744-AB3D-09FBF24D52EF}" presName="spNode" presStyleCnt="0"/>
      <dgm:spPr/>
    </dgm:pt>
    <dgm:pt modelId="{DD570BE7-8986-7547-A070-415A694955F7}" type="pres">
      <dgm:prSet presAssocID="{54640E1E-F57E-C245-A0CE-75B0AF3221A3}" presName="sibTrans" presStyleLbl="sibTrans1D1" presStyleIdx="1" presStyleCnt="3"/>
      <dgm:spPr/>
    </dgm:pt>
    <dgm:pt modelId="{6890CAA6-D7E2-E242-823C-D3DEBCAE8DB7}" type="pres">
      <dgm:prSet presAssocID="{3196D813-0A95-5144-B684-EE79C05CDF95}" presName="node" presStyleLbl="node1" presStyleIdx="2" presStyleCnt="3">
        <dgm:presLayoutVars>
          <dgm:bulletEnabled val="1"/>
        </dgm:presLayoutVars>
      </dgm:prSet>
      <dgm:spPr/>
    </dgm:pt>
    <dgm:pt modelId="{300B9332-C8F5-3444-A759-294FF20AB7FF}" type="pres">
      <dgm:prSet presAssocID="{3196D813-0A95-5144-B684-EE79C05CDF95}" presName="spNode" presStyleCnt="0"/>
      <dgm:spPr/>
    </dgm:pt>
    <dgm:pt modelId="{4435A8B4-143C-6E4A-8FF5-F66F2032603B}" type="pres">
      <dgm:prSet presAssocID="{554B2E34-1A81-8A4A-A7B7-7A147863AB25}" presName="sibTrans" presStyleLbl="sibTrans1D1" presStyleIdx="2" presStyleCnt="3"/>
      <dgm:spPr/>
    </dgm:pt>
  </dgm:ptLst>
  <dgm:cxnLst>
    <dgm:cxn modelId="{9B710702-BCA8-044E-B106-462FF0AC5203}" type="presOf" srcId="{554B2E34-1A81-8A4A-A7B7-7A147863AB25}" destId="{4435A8B4-143C-6E4A-8FF5-F66F2032603B}" srcOrd="0" destOrd="0" presId="urn:microsoft.com/office/officeart/2005/8/layout/cycle6"/>
    <dgm:cxn modelId="{A2846222-832D-5845-A17D-E1C83BEB4C45}" srcId="{7A07BDF7-478D-3B48-8E4D-9E8F1F517296}" destId="{3196D813-0A95-5144-B684-EE79C05CDF95}" srcOrd="2" destOrd="0" parTransId="{9FD9A1F8-ACF2-8A41-A885-BB51FC550957}" sibTransId="{554B2E34-1A81-8A4A-A7B7-7A147863AB25}"/>
    <dgm:cxn modelId="{72373431-AA0D-924A-BC1C-CAFB46FF551E}" type="presOf" srcId="{43F038A5-92A8-E745-9E84-6710110C2A64}" destId="{A0F65509-3428-4045-890D-A03A7475C2C4}" srcOrd="0" destOrd="0" presId="urn:microsoft.com/office/officeart/2005/8/layout/cycle6"/>
    <dgm:cxn modelId="{E6621A39-D2CE-DA40-8837-4397A02A2896}" srcId="{7A07BDF7-478D-3B48-8E4D-9E8F1F517296}" destId="{29225879-F2CC-0744-AB3D-09FBF24D52EF}" srcOrd="1" destOrd="0" parTransId="{05D93F2F-D8C5-1448-9941-2FE1C7E88997}" sibTransId="{54640E1E-F57E-C245-A0CE-75B0AF3221A3}"/>
    <dgm:cxn modelId="{D5095845-092B-4841-B123-2DCDCA0A4CF5}" type="presOf" srcId="{7A07BDF7-478D-3B48-8E4D-9E8F1F517296}" destId="{0B171D5C-8E7D-E548-B7C8-9254D188EC4F}" srcOrd="0" destOrd="0" presId="urn:microsoft.com/office/officeart/2005/8/layout/cycle6"/>
    <dgm:cxn modelId="{B61AD66C-67E4-844A-8AE0-1B8360ABF2D1}" srcId="{7A07BDF7-478D-3B48-8E4D-9E8F1F517296}" destId="{43F038A5-92A8-E745-9E84-6710110C2A64}" srcOrd="0" destOrd="0" parTransId="{2B250DC8-F89E-9547-9FB0-D4D8964D1E80}" sibTransId="{335C04E8-1DCE-3F44-B576-99A561DEC17E}"/>
    <dgm:cxn modelId="{D5F8DE88-576E-9644-89DA-3CF9B5829897}" type="presOf" srcId="{54640E1E-F57E-C245-A0CE-75B0AF3221A3}" destId="{DD570BE7-8986-7547-A070-415A694955F7}" srcOrd="0" destOrd="0" presId="urn:microsoft.com/office/officeart/2005/8/layout/cycle6"/>
    <dgm:cxn modelId="{56A8E08C-2E63-664C-85E2-7B2C1FE16E20}" type="presOf" srcId="{3196D813-0A95-5144-B684-EE79C05CDF95}" destId="{6890CAA6-D7E2-E242-823C-D3DEBCAE8DB7}" srcOrd="0" destOrd="0" presId="urn:microsoft.com/office/officeart/2005/8/layout/cycle6"/>
    <dgm:cxn modelId="{61F00BEB-4EF6-F349-97F8-651AAAABC85F}" type="presOf" srcId="{29225879-F2CC-0744-AB3D-09FBF24D52EF}" destId="{12D1ADB4-4DF9-5B40-8BAF-377B7B40E52A}" srcOrd="0" destOrd="0" presId="urn:microsoft.com/office/officeart/2005/8/layout/cycle6"/>
    <dgm:cxn modelId="{B56368F8-42A3-0345-8EC6-7BE017E19A96}" type="presOf" srcId="{335C04E8-1DCE-3F44-B576-99A561DEC17E}" destId="{A3226F54-64B7-1A44-845C-8A5FF206301D}" srcOrd="0" destOrd="0" presId="urn:microsoft.com/office/officeart/2005/8/layout/cycle6"/>
    <dgm:cxn modelId="{6F6C3744-DF03-7242-A8D8-7C69FA46C72D}" type="presParOf" srcId="{0B171D5C-8E7D-E548-B7C8-9254D188EC4F}" destId="{A0F65509-3428-4045-890D-A03A7475C2C4}" srcOrd="0" destOrd="0" presId="urn:microsoft.com/office/officeart/2005/8/layout/cycle6"/>
    <dgm:cxn modelId="{64B6EE5D-A5BA-8842-8E41-B1084DC2C99C}" type="presParOf" srcId="{0B171D5C-8E7D-E548-B7C8-9254D188EC4F}" destId="{2C49E584-B2E0-214C-B54B-84CB8E6B83B3}" srcOrd="1" destOrd="0" presId="urn:microsoft.com/office/officeart/2005/8/layout/cycle6"/>
    <dgm:cxn modelId="{94A3DA27-D2C7-B047-8D2C-F8866AB8523F}" type="presParOf" srcId="{0B171D5C-8E7D-E548-B7C8-9254D188EC4F}" destId="{A3226F54-64B7-1A44-845C-8A5FF206301D}" srcOrd="2" destOrd="0" presId="urn:microsoft.com/office/officeart/2005/8/layout/cycle6"/>
    <dgm:cxn modelId="{E64C96BF-5714-D64A-A501-F3F36C0D68BE}" type="presParOf" srcId="{0B171D5C-8E7D-E548-B7C8-9254D188EC4F}" destId="{12D1ADB4-4DF9-5B40-8BAF-377B7B40E52A}" srcOrd="3" destOrd="0" presId="urn:microsoft.com/office/officeart/2005/8/layout/cycle6"/>
    <dgm:cxn modelId="{30403F83-1C47-F544-8C5C-EE6A27494E4C}" type="presParOf" srcId="{0B171D5C-8E7D-E548-B7C8-9254D188EC4F}" destId="{D6F4231F-195A-C54D-A6E7-1B153FC73EC8}" srcOrd="4" destOrd="0" presId="urn:microsoft.com/office/officeart/2005/8/layout/cycle6"/>
    <dgm:cxn modelId="{844C3A39-8325-2C45-9DF2-F405450DD3AE}" type="presParOf" srcId="{0B171D5C-8E7D-E548-B7C8-9254D188EC4F}" destId="{DD570BE7-8986-7547-A070-415A694955F7}" srcOrd="5" destOrd="0" presId="urn:microsoft.com/office/officeart/2005/8/layout/cycle6"/>
    <dgm:cxn modelId="{D1BCA3DF-F238-4746-8792-535828E892BD}" type="presParOf" srcId="{0B171D5C-8E7D-E548-B7C8-9254D188EC4F}" destId="{6890CAA6-D7E2-E242-823C-D3DEBCAE8DB7}" srcOrd="6" destOrd="0" presId="urn:microsoft.com/office/officeart/2005/8/layout/cycle6"/>
    <dgm:cxn modelId="{6E559447-1454-FA41-AEF4-B18828F4DA7E}" type="presParOf" srcId="{0B171D5C-8E7D-E548-B7C8-9254D188EC4F}" destId="{300B9332-C8F5-3444-A759-294FF20AB7FF}" srcOrd="7" destOrd="0" presId="urn:microsoft.com/office/officeart/2005/8/layout/cycle6"/>
    <dgm:cxn modelId="{CCF4188C-AA8A-5F4E-B946-E19682DA37F7}" type="presParOf" srcId="{0B171D5C-8E7D-E548-B7C8-9254D188EC4F}" destId="{4435A8B4-143C-6E4A-8FF5-F66F2032603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2B108-7686-F84F-9A84-4B5E44FC46D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49568B-0017-AD46-85B8-30EC28F95323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endParaRPr lang="en-GB" sz="3600" b="1" dirty="0">
            <a:solidFill>
              <a:schemeClr val="tx1"/>
            </a:solidFill>
          </a:endParaRPr>
        </a:p>
        <a:p>
          <a:pPr rtl="0"/>
          <a:r>
            <a:rPr lang="en-GB" sz="3600" b="1" dirty="0">
              <a:solidFill>
                <a:schemeClr val="tx1"/>
              </a:solidFill>
            </a:rPr>
            <a:t>40%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NEV share of new</a:t>
          </a:r>
          <a:br>
            <a:rPr lang="en-GB" sz="18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HD truck sales</a:t>
          </a:r>
        </a:p>
        <a:p>
          <a:pPr rtl="0"/>
          <a:r>
            <a:rPr lang="en-GB" sz="2600" dirty="0">
              <a:solidFill>
                <a:schemeClr val="tx1"/>
              </a:solidFill>
            </a:rPr>
            <a:t> </a:t>
          </a:r>
        </a:p>
      </dgm:t>
    </dgm:pt>
    <dgm:pt modelId="{F2A3E438-13B0-4A4B-968B-2401DC9BE8AB}" type="parTrans" cxnId="{60C37AFD-D491-4F48-9938-F6F0F56836F8}">
      <dgm:prSet/>
      <dgm:spPr/>
      <dgm:t>
        <a:bodyPr/>
        <a:lstStyle/>
        <a:p>
          <a:endParaRPr lang="en-GB"/>
        </a:p>
      </dgm:t>
    </dgm:pt>
    <dgm:pt modelId="{D87C95E2-E356-B849-A009-2A6DE2F15DC8}" type="sibTrans" cxnId="{60C37AFD-D491-4F48-9938-F6F0F56836F8}">
      <dgm:prSet/>
      <dgm:spPr/>
      <dgm:t>
        <a:bodyPr/>
        <a:lstStyle/>
        <a:p>
          <a:endParaRPr lang="en-GB"/>
        </a:p>
      </dgm:t>
    </dgm:pt>
    <dgm:pt modelId="{98BFCB04-EB69-E44E-AB7F-53C098D7DDBD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endParaRPr lang="en-GB" sz="3600" b="1" dirty="0">
            <a:solidFill>
              <a:schemeClr val="tx1"/>
            </a:solidFill>
          </a:endParaRPr>
        </a:p>
        <a:p>
          <a:pPr rtl="0"/>
          <a:r>
            <a:rPr lang="en-GB" sz="3600" b="1" dirty="0">
              <a:solidFill>
                <a:schemeClr val="tx1"/>
              </a:solidFill>
            </a:rPr>
            <a:t>1.6 </a:t>
          </a:r>
          <a:r>
            <a:rPr lang="en-GB" sz="3600" b="1" dirty="0" err="1">
              <a:solidFill>
                <a:schemeClr val="tx1"/>
              </a:solidFill>
            </a:rPr>
            <a:t>mln</a:t>
          </a:r>
          <a:endParaRPr lang="en-GB" sz="3600" b="1" dirty="0">
            <a:solidFill>
              <a:schemeClr val="tx1"/>
            </a:solidFill>
          </a:endParaRPr>
        </a:p>
        <a:p>
          <a:pPr rtl="0"/>
          <a:r>
            <a:rPr lang="en-GB" sz="1800" dirty="0">
              <a:solidFill>
                <a:schemeClr val="tx1"/>
              </a:solidFill>
            </a:rPr>
            <a:t>NEV HDVs on the road</a:t>
          </a:r>
          <a:br>
            <a:rPr lang="en-GB" sz="18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~20% of total HDV fleet</a:t>
          </a:r>
        </a:p>
        <a:p>
          <a:pPr rtl="0"/>
          <a:endParaRPr lang="en-GB" sz="2300" dirty="0">
            <a:solidFill>
              <a:schemeClr val="tx1"/>
            </a:solidFill>
          </a:endParaRPr>
        </a:p>
      </dgm:t>
    </dgm:pt>
    <dgm:pt modelId="{12461078-D971-5844-81CC-41B9D6BD26A1}" type="parTrans" cxnId="{EF4D6237-1230-0E4E-94BE-D90B3BA238F4}">
      <dgm:prSet/>
      <dgm:spPr/>
      <dgm:t>
        <a:bodyPr/>
        <a:lstStyle/>
        <a:p>
          <a:endParaRPr lang="en-GB"/>
        </a:p>
      </dgm:t>
    </dgm:pt>
    <dgm:pt modelId="{E7A1D132-3242-214D-8AC5-3FD2E04B4F44}" type="sibTrans" cxnId="{EF4D6237-1230-0E4E-94BE-D90B3BA238F4}">
      <dgm:prSet/>
      <dgm:spPr/>
      <dgm:t>
        <a:bodyPr/>
        <a:lstStyle/>
        <a:p>
          <a:endParaRPr lang="en-GB"/>
        </a:p>
      </dgm:t>
    </dgm:pt>
    <dgm:pt modelId="{C370065B-349D-E04B-9532-CE37F1134736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endParaRPr lang="en-GB" sz="3600" b="1" dirty="0">
            <a:solidFill>
              <a:schemeClr val="tx1"/>
            </a:solidFill>
          </a:endParaRPr>
        </a:p>
        <a:p>
          <a:pPr rtl="0"/>
          <a:r>
            <a:rPr lang="en-GB" sz="3600" b="1" dirty="0">
              <a:solidFill>
                <a:schemeClr val="tx1"/>
              </a:solidFill>
            </a:rPr>
            <a:t>80%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Electrification of </a:t>
          </a:r>
          <a:br>
            <a:rPr lang="en-GB" sz="18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fixed-route, short-haul </a:t>
          </a:r>
          <a:br>
            <a:rPr lang="en-GB" sz="18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in key areas</a:t>
          </a:r>
        </a:p>
        <a:p>
          <a:pPr rtl="0"/>
          <a:endParaRPr lang="en-GB" sz="2100" dirty="0">
            <a:solidFill>
              <a:schemeClr val="tx1"/>
            </a:solidFill>
          </a:endParaRPr>
        </a:p>
      </dgm:t>
    </dgm:pt>
    <dgm:pt modelId="{B64B6B31-EF29-C84A-9DCB-605B2B284E7E}" type="parTrans" cxnId="{8047DA33-5613-564A-8EA1-ACFB6AACCADA}">
      <dgm:prSet/>
      <dgm:spPr/>
      <dgm:t>
        <a:bodyPr/>
        <a:lstStyle/>
        <a:p>
          <a:endParaRPr lang="en-GB"/>
        </a:p>
      </dgm:t>
    </dgm:pt>
    <dgm:pt modelId="{A6AC4AEC-4C64-5C46-8016-46EEA620D3D2}" type="sibTrans" cxnId="{8047DA33-5613-564A-8EA1-ACFB6AACCADA}">
      <dgm:prSet/>
      <dgm:spPr/>
      <dgm:t>
        <a:bodyPr/>
        <a:lstStyle/>
        <a:p>
          <a:endParaRPr lang="en-GB"/>
        </a:p>
      </dgm:t>
    </dgm:pt>
    <dgm:pt modelId="{D8478151-23D8-EB43-AF5D-2A1E96CF202A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3,000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HDV charging, battery-swap stations, H2/green fuel filling in key areas</a:t>
          </a:r>
        </a:p>
      </dgm:t>
    </dgm:pt>
    <dgm:pt modelId="{17F5F981-D1B8-9E4D-AC9E-540EE0CFA764}" type="parTrans" cxnId="{6B27A05F-91F5-794B-9EF7-8E81AAD39370}">
      <dgm:prSet/>
      <dgm:spPr/>
      <dgm:t>
        <a:bodyPr/>
        <a:lstStyle/>
        <a:p>
          <a:endParaRPr lang="en-GB"/>
        </a:p>
      </dgm:t>
    </dgm:pt>
    <dgm:pt modelId="{B8BD5C3E-9D5F-8D41-88C3-B221B18995AC}" type="sibTrans" cxnId="{6B27A05F-91F5-794B-9EF7-8E81AAD39370}">
      <dgm:prSet/>
      <dgm:spPr/>
      <dgm:t>
        <a:bodyPr/>
        <a:lstStyle/>
        <a:p>
          <a:endParaRPr lang="en-GB"/>
        </a:p>
      </dgm:t>
    </dgm:pt>
    <dgm:pt modelId="{314C275E-BE9C-5047-A27A-37216FCF4474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30,000 km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Zero-carbon highway corridor</a:t>
          </a:r>
          <a:br>
            <a:rPr lang="en-GB" sz="18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along 14 national highways</a:t>
          </a:r>
        </a:p>
      </dgm:t>
    </dgm:pt>
    <dgm:pt modelId="{D4D21239-2B37-2242-AA90-86B950B7E7E4}" type="parTrans" cxnId="{FE6BF5B7-9A8D-3B4C-909E-AE1251CEE0CE}">
      <dgm:prSet/>
      <dgm:spPr/>
      <dgm:t>
        <a:bodyPr/>
        <a:lstStyle/>
        <a:p>
          <a:endParaRPr lang="en-GB"/>
        </a:p>
      </dgm:t>
    </dgm:pt>
    <dgm:pt modelId="{CC0BE5AC-D22D-C645-BE12-E76712240C81}" type="sibTrans" cxnId="{FE6BF5B7-9A8D-3B4C-909E-AE1251CEE0CE}">
      <dgm:prSet/>
      <dgm:spPr/>
      <dgm:t>
        <a:bodyPr/>
        <a:lstStyle/>
        <a:p>
          <a:endParaRPr lang="en-GB"/>
        </a:p>
      </dgm:t>
    </dgm:pt>
    <dgm:pt modelId="{5A28B6BB-3DEC-C046-B0A1-B333B4E2969E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18%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NEV HD truck share of</a:t>
          </a:r>
          <a:br>
            <a:rPr lang="en-GB" sz="18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highway freight volume</a:t>
          </a:r>
        </a:p>
      </dgm:t>
    </dgm:pt>
    <dgm:pt modelId="{E785181F-2C8F-B540-9438-E1A84B304B9F}" type="parTrans" cxnId="{1158263A-CB02-DC47-BF95-E3AC6EFE44D5}">
      <dgm:prSet/>
      <dgm:spPr/>
      <dgm:t>
        <a:bodyPr/>
        <a:lstStyle/>
        <a:p>
          <a:endParaRPr lang="en-GB"/>
        </a:p>
      </dgm:t>
    </dgm:pt>
    <dgm:pt modelId="{2F06382B-5399-A24D-B6BC-897B0F519B86}" type="sibTrans" cxnId="{1158263A-CB02-DC47-BF95-E3AC6EFE44D5}">
      <dgm:prSet/>
      <dgm:spPr/>
      <dgm:t>
        <a:bodyPr/>
        <a:lstStyle/>
        <a:p>
          <a:endParaRPr lang="en-GB"/>
        </a:p>
      </dgm:t>
    </dgm:pt>
    <dgm:pt modelId="{9E75A536-FD0A-D649-A529-5FE764D46953}" type="pres">
      <dgm:prSet presAssocID="{9642B108-7686-F84F-9A84-4B5E44FC46D6}" presName="diagram" presStyleCnt="0">
        <dgm:presLayoutVars>
          <dgm:dir/>
          <dgm:resizeHandles val="exact"/>
        </dgm:presLayoutVars>
      </dgm:prSet>
      <dgm:spPr/>
    </dgm:pt>
    <dgm:pt modelId="{FC03B9BA-2F1C-FA41-8F90-71D43BD1C9E7}" type="pres">
      <dgm:prSet presAssocID="{0549568B-0017-AD46-85B8-30EC28F95323}" presName="node" presStyleLbl="node1" presStyleIdx="0" presStyleCnt="6">
        <dgm:presLayoutVars>
          <dgm:bulletEnabled val="1"/>
        </dgm:presLayoutVars>
      </dgm:prSet>
      <dgm:spPr/>
    </dgm:pt>
    <dgm:pt modelId="{3514E0F9-EEAE-CC48-BAB2-6F2831DF76ED}" type="pres">
      <dgm:prSet presAssocID="{D87C95E2-E356-B849-A009-2A6DE2F15DC8}" presName="sibTrans" presStyleCnt="0"/>
      <dgm:spPr/>
    </dgm:pt>
    <dgm:pt modelId="{9EFEA17B-74CC-D94D-B9F2-2AA3546AB06A}" type="pres">
      <dgm:prSet presAssocID="{98BFCB04-EB69-E44E-AB7F-53C098D7DDBD}" presName="node" presStyleLbl="node1" presStyleIdx="1" presStyleCnt="6">
        <dgm:presLayoutVars>
          <dgm:bulletEnabled val="1"/>
        </dgm:presLayoutVars>
      </dgm:prSet>
      <dgm:spPr/>
    </dgm:pt>
    <dgm:pt modelId="{F1054483-FBDC-FB45-9EFE-A09691A44B08}" type="pres">
      <dgm:prSet presAssocID="{E7A1D132-3242-214D-8AC5-3FD2E04B4F44}" presName="sibTrans" presStyleCnt="0"/>
      <dgm:spPr/>
    </dgm:pt>
    <dgm:pt modelId="{78D38067-B27A-6E4F-9482-D382845893CC}" type="pres">
      <dgm:prSet presAssocID="{C370065B-349D-E04B-9532-CE37F1134736}" presName="node" presStyleLbl="node1" presStyleIdx="2" presStyleCnt="6">
        <dgm:presLayoutVars>
          <dgm:bulletEnabled val="1"/>
        </dgm:presLayoutVars>
      </dgm:prSet>
      <dgm:spPr/>
    </dgm:pt>
    <dgm:pt modelId="{BA47FF2D-4035-204E-8D0A-F4F519ADE4CA}" type="pres">
      <dgm:prSet presAssocID="{A6AC4AEC-4C64-5C46-8016-46EEA620D3D2}" presName="sibTrans" presStyleCnt="0"/>
      <dgm:spPr/>
    </dgm:pt>
    <dgm:pt modelId="{15FD1C4B-20B2-5A4D-A2BF-6582F7DB9512}" type="pres">
      <dgm:prSet presAssocID="{D8478151-23D8-EB43-AF5D-2A1E96CF202A}" presName="node" presStyleLbl="node1" presStyleIdx="3" presStyleCnt="6">
        <dgm:presLayoutVars>
          <dgm:bulletEnabled val="1"/>
        </dgm:presLayoutVars>
      </dgm:prSet>
      <dgm:spPr/>
    </dgm:pt>
    <dgm:pt modelId="{3C4013F8-8C8C-1A4E-8672-461E68C28FA7}" type="pres">
      <dgm:prSet presAssocID="{B8BD5C3E-9D5F-8D41-88C3-B221B18995AC}" presName="sibTrans" presStyleCnt="0"/>
      <dgm:spPr/>
    </dgm:pt>
    <dgm:pt modelId="{48C44194-E441-ED48-A3E0-E76EE5E8AC8E}" type="pres">
      <dgm:prSet presAssocID="{314C275E-BE9C-5047-A27A-37216FCF4474}" presName="node" presStyleLbl="node1" presStyleIdx="4" presStyleCnt="6">
        <dgm:presLayoutVars>
          <dgm:bulletEnabled val="1"/>
        </dgm:presLayoutVars>
      </dgm:prSet>
      <dgm:spPr/>
    </dgm:pt>
    <dgm:pt modelId="{692E9320-6D9E-AB4F-BFC3-146D6AEFADFC}" type="pres">
      <dgm:prSet presAssocID="{CC0BE5AC-D22D-C645-BE12-E76712240C81}" presName="sibTrans" presStyleCnt="0"/>
      <dgm:spPr/>
    </dgm:pt>
    <dgm:pt modelId="{FF408CE8-0F31-354C-BBAC-15DAF1626900}" type="pres">
      <dgm:prSet presAssocID="{5A28B6BB-3DEC-C046-B0A1-B333B4E2969E}" presName="node" presStyleLbl="node1" presStyleIdx="5" presStyleCnt="6">
        <dgm:presLayoutVars>
          <dgm:bulletEnabled val="1"/>
        </dgm:presLayoutVars>
      </dgm:prSet>
      <dgm:spPr/>
    </dgm:pt>
  </dgm:ptLst>
  <dgm:cxnLst>
    <dgm:cxn modelId="{7FBC880C-9D94-BC4A-8593-2A8E2C9F2CD1}" type="presOf" srcId="{0549568B-0017-AD46-85B8-30EC28F95323}" destId="{FC03B9BA-2F1C-FA41-8F90-71D43BD1C9E7}" srcOrd="0" destOrd="0" presId="urn:microsoft.com/office/officeart/2005/8/layout/default"/>
    <dgm:cxn modelId="{4F0E1910-AC06-3E47-9E76-BEF53B5C7AA8}" type="presOf" srcId="{5A28B6BB-3DEC-C046-B0A1-B333B4E2969E}" destId="{FF408CE8-0F31-354C-BBAC-15DAF1626900}" srcOrd="0" destOrd="0" presId="urn:microsoft.com/office/officeart/2005/8/layout/default"/>
    <dgm:cxn modelId="{CC8EA51D-CCA4-4343-8750-95E0A3182F10}" type="presOf" srcId="{C370065B-349D-E04B-9532-CE37F1134736}" destId="{78D38067-B27A-6E4F-9482-D382845893CC}" srcOrd="0" destOrd="0" presId="urn:microsoft.com/office/officeart/2005/8/layout/default"/>
    <dgm:cxn modelId="{8047DA33-5613-564A-8EA1-ACFB6AACCADA}" srcId="{9642B108-7686-F84F-9A84-4B5E44FC46D6}" destId="{C370065B-349D-E04B-9532-CE37F1134736}" srcOrd="2" destOrd="0" parTransId="{B64B6B31-EF29-C84A-9DCB-605B2B284E7E}" sibTransId="{A6AC4AEC-4C64-5C46-8016-46EEA620D3D2}"/>
    <dgm:cxn modelId="{EF4D6237-1230-0E4E-94BE-D90B3BA238F4}" srcId="{9642B108-7686-F84F-9A84-4B5E44FC46D6}" destId="{98BFCB04-EB69-E44E-AB7F-53C098D7DDBD}" srcOrd="1" destOrd="0" parTransId="{12461078-D971-5844-81CC-41B9D6BD26A1}" sibTransId="{E7A1D132-3242-214D-8AC5-3FD2E04B4F44}"/>
    <dgm:cxn modelId="{1158263A-CB02-DC47-BF95-E3AC6EFE44D5}" srcId="{9642B108-7686-F84F-9A84-4B5E44FC46D6}" destId="{5A28B6BB-3DEC-C046-B0A1-B333B4E2969E}" srcOrd="5" destOrd="0" parTransId="{E785181F-2C8F-B540-9438-E1A84B304B9F}" sibTransId="{2F06382B-5399-A24D-B6BC-897B0F519B86}"/>
    <dgm:cxn modelId="{6B27A05F-91F5-794B-9EF7-8E81AAD39370}" srcId="{9642B108-7686-F84F-9A84-4B5E44FC46D6}" destId="{D8478151-23D8-EB43-AF5D-2A1E96CF202A}" srcOrd="3" destOrd="0" parTransId="{17F5F981-D1B8-9E4D-AC9E-540EE0CFA764}" sibTransId="{B8BD5C3E-9D5F-8D41-88C3-B221B18995AC}"/>
    <dgm:cxn modelId="{7FFFBF60-FFAF-EC48-AE0A-DB8E7F6D818A}" type="presOf" srcId="{9642B108-7686-F84F-9A84-4B5E44FC46D6}" destId="{9E75A536-FD0A-D649-A529-5FE764D46953}" srcOrd="0" destOrd="0" presId="urn:microsoft.com/office/officeart/2005/8/layout/default"/>
    <dgm:cxn modelId="{6918FC49-43BD-DC49-8555-AD2851E6C5D1}" type="presOf" srcId="{314C275E-BE9C-5047-A27A-37216FCF4474}" destId="{48C44194-E441-ED48-A3E0-E76EE5E8AC8E}" srcOrd="0" destOrd="0" presId="urn:microsoft.com/office/officeart/2005/8/layout/default"/>
    <dgm:cxn modelId="{B37D15B4-02B8-5D49-BA58-8F0AD5879C99}" type="presOf" srcId="{98BFCB04-EB69-E44E-AB7F-53C098D7DDBD}" destId="{9EFEA17B-74CC-D94D-B9F2-2AA3546AB06A}" srcOrd="0" destOrd="0" presId="urn:microsoft.com/office/officeart/2005/8/layout/default"/>
    <dgm:cxn modelId="{FE6BF5B7-9A8D-3B4C-909E-AE1251CEE0CE}" srcId="{9642B108-7686-F84F-9A84-4B5E44FC46D6}" destId="{314C275E-BE9C-5047-A27A-37216FCF4474}" srcOrd="4" destOrd="0" parTransId="{D4D21239-2B37-2242-AA90-86B950B7E7E4}" sibTransId="{CC0BE5AC-D22D-C645-BE12-E76712240C81}"/>
    <dgm:cxn modelId="{16D518F7-4D51-5444-A390-3FA201581E1A}" type="presOf" srcId="{D8478151-23D8-EB43-AF5D-2A1E96CF202A}" destId="{15FD1C4B-20B2-5A4D-A2BF-6582F7DB9512}" srcOrd="0" destOrd="0" presId="urn:microsoft.com/office/officeart/2005/8/layout/default"/>
    <dgm:cxn modelId="{60C37AFD-D491-4F48-9938-F6F0F56836F8}" srcId="{9642B108-7686-F84F-9A84-4B5E44FC46D6}" destId="{0549568B-0017-AD46-85B8-30EC28F95323}" srcOrd="0" destOrd="0" parTransId="{F2A3E438-13B0-4A4B-968B-2401DC9BE8AB}" sibTransId="{D87C95E2-E356-B849-A009-2A6DE2F15DC8}"/>
    <dgm:cxn modelId="{6C8B8A6D-5641-0B47-B282-943DF3FA255B}" type="presParOf" srcId="{9E75A536-FD0A-D649-A529-5FE764D46953}" destId="{FC03B9BA-2F1C-FA41-8F90-71D43BD1C9E7}" srcOrd="0" destOrd="0" presId="urn:microsoft.com/office/officeart/2005/8/layout/default"/>
    <dgm:cxn modelId="{DFC00C1C-EE81-6448-A40A-066339AB1C9E}" type="presParOf" srcId="{9E75A536-FD0A-D649-A529-5FE764D46953}" destId="{3514E0F9-EEAE-CC48-BAB2-6F2831DF76ED}" srcOrd="1" destOrd="0" presId="urn:microsoft.com/office/officeart/2005/8/layout/default"/>
    <dgm:cxn modelId="{60506CB9-11EE-0348-A310-634DC1E283FA}" type="presParOf" srcId="{9E75A536-FD0A-D649-A529-5FE764D46953}" destId="{9EFEA17B-74CC-D94D-B9F2-2AA3546AB06A}" srcOrd="2" destOrd="0" presId="urn:microsoft.com/office/officeart/2005/8/layout/default"/>
    <dgm:cxn modelId="{8F911E38-ADA2-684A-9EDE-4EB2456D0418}" type="presParOf" srcId="{9E75A536-FD0A-D649-A529-5FE764D46953}" destId="{F1054483-FBDC-FB45-9EFE-A09691A44B08}" srcOrd="3" destOrd="0" presId="urn:microsoft.com/office/officeart/2005/8/layout/default"/>
    <dgm:cxn modelId="{C81879DE-44B2-1845-A5CD-DDFF11372B01}" type="presParOf" srcId="{9E75A536-FD0A-D649-A529-5FE764D46953}" destId="{78D38067-B27A-6E4F-9482-D382845893CC}" srcOrd="4" destOrd="0" presId="urn:microsoft.com/office/officeart/2005/8/layout/default"/>
    <dgm:cxn modelId="{76919AE5-A951-D34E-933B-CC4BC57242E4}" type="presParOf" srcId="{9E75A536-FD0A-D649-A529-5FE764D46953}" destId="{BA47FF2D-4035-204E-8D0A-F4F519ADE4CA}" srcOrd="5" destOrd="0" presId="urn:microsoft.com/office/officeart/2005/8/layout/default"/>
    <dgm:cxn modelId="{45E37F58-F3DA-D74C-B629-260C40278EE0}" type="presParOf" srcId="{9E75A536-FD0A-D649-A529-5FE764D46953}" destId="{15FD1C4B-20B2-5A4D-A2BF-6582F7DB9512}" srcOrd="6" destOrd="0" presId="urn:microsoft.com/office/officeart/2005/8/layout/default"/>
    <dgm:cxn modelId="{6DFCD1BB-EAC4-254C-B0CC-FBDEC2E5B5B3}" type="presParOf" srcId="{9E75A536-FD0A-D649-A529-5FE764D46953}" destId="{3C4013F8-8C8C-1A4E-8672-461E68C28FA7}" srcOrd="7" destOrd="0" presId="urn:microsoft.com/office/officeart/2005/8/layout/default"/>
    <dgm:cxn modelId="{BE52F5EF-A95F-D745-A837-393000133529}" type="presParOf" srcId="{9E75A536-FD0A-D649-A529-5FE764D46953}" destId="{48C44194-E441-ED48-A3E0-E76EE5E8AC8E}" srcOrd="8" destOrd="0" presId="urn:microsoft.com/office/officeart/2005/8/layout/default"/>
    <dgm:cxn modelId="{B7CE86D3-01D7-2848-9179-1394464475BA}" type="presParOf" srcId="{9E75A536-FD0A-D649-A529-5FE764D46953}" destId="{692E9320-6D9E-AB4F-BFC3-146D6AEFADFC}" srcOrd="9" destOrd="0" presId="urn:microsoft.com/office/officeart/2005/8/layout/default"/>
    <dgm:cxn modelId="{A42EB9B5-01A5-AA44-AD1A-1851691574BD}" type="presParOf" srcId="{9E75A536-FD0A-D649-A529-5FE764D46953}" destId="{FF408CE8-0F31-354C-BBAC-15DAF16269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65509-3428-4045-890D-A03A7475C2C4}">
      <dsp:nvSpPr>
        <dsp:cNvPr id="0" name=""/>
        <dsp:cNvSpPr/>
      </dsp:nvSpPr>
      <dsp:spPr>
        <a:xfrm>
          <a:off x="4182107" y="2018"/>
          <a:ext cx="2151384" cy="13984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Industrial competitiveness and resilience</a:t>
          </a:r>
        </a:p>
      </dsp:txBody>
      <dsp:txXfrm>
        <a:off x="4250371" y="70282"/>
        <a:ext cx="2014856" cy="1261872"/>
      </dsp:txXfrm>
    </dsp:sp>
    <dsp:sp modelId="{A3226F54-64B7-1A44-845C-8A5FF206301D}">
      <dsp:nvSpPr>
        <dsp:cNvPr id="0" name=""/>
        <dsp:cNvSpPr/>
      </dsp:nvSpPr>
      <dsp:spPr>
        <a:xfrm>
          <a:off x="3391382" y="701218"/>
          <a:ext cx="3732835" cy="3732835"/>
        </a:xfrm>
        <a:custGeom>
          <a:avLst/>
          <a:gdLst/>
          <a:ahLst/>
          <a:cxnLst/>
          <a:rect l="0" t="0" r="0" b="0"/>
          <a:pathLst>
            <a:path>
              <a:moveTo>
                <a:pt x="2957766" y="352326"/>
              </a:moveTo>
              <a:arcTo wR="1866417" hR="1866417" stAng="18347031" swAng="3649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1ADB4-4DF9-5B40-8BAF-377B7B40E52A}">
      <dsp:nvSpPr>
        <dsp:cNvPr id="0" name=""/>
        <dsp:cNvSpPr/>
      </dsp:nvSpPr>
      <dsp:spPr>
        <a:xfrm>
          <a:off x="5798472" y="2801644"/>
          <a:ext cx="2151384" cy="13984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Increasing global pressure</a:t>
          </a:r>
        </a:p>
      </dsp:txBody>
      <dsp:txXfrm>
        <a:off x="5866736" y="2869908"/>
        <a:ext cx="2014856" cy="1261872"/>
      </dsp:txXfrm>
    </dsp:sp>
    <dsp:sp modelId="{DD570BE7-8986-7547-A070-415A694955F7}">
      <dsp:nvSpPr>
        <dsp:cNvPr id="0" name=""/>
        <dsp:cNvSpPr/>
      </dsp:nvSpPr>
      <dsp:spPr>
        <a:xfrm>
          <a:off x="3391382" y="701218"/>
          <a:ext cx="3732835" cy="3732835"/>
        </a:xfrm>
        <a:custGeom>
          <a:avLst/>
          <a:gdLst/>
          <a:ahLst/>
          <a:cxnLst/>
          <a:rect l="0" t="0" r="0" b="0"/>
          <a:pathLst>
            <a:path>
              <a:moveTo>
                <a:pt x="2755398" y="3507523"/>
              </a:moveTo>
              <a:arcTo wR="1866417" hR="1866417" stAng="3693345" swAng="34133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0CAA6-D7E2-E242-823C-D3DEBCAE8DB7}">
      <dsp:nvSpPr>
        <dsp:cNvPr id="0" name=""/>
        <dsp:cNvSpPr/>
      </dsp:nvSpPr>
      <dsp:spPr>
        <a:xfrm>
          <a:off x="2565742" y="2801644"/>
          <a:ext cx="2151384" cy="13984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Decarbonisation</a:t>
          </a:r>
        </a:p>
      </dsp:txBody>
      <dsp:txXfrm>
        <a:off x="2634006" y="2869908"/>
        <a:ext cx="2014856" cy="1261872"/>
      </dsp:txXfrm>
    </dsp:sp>
    <dsp:sp modelId="{4435A8B4-143C-6E4A-8FF5-F66F2032603B}">
      <dsp:nvSpPr>
        <dsp:cNvPr id="0" name=""/>
        <dsp:cNvSpPr/>
      </dsp:nvSpPr>
      <dsp:spPr>
        <a:xfrm>
          <a:off x="3391382" y="701218"/>
          <a:ext cx="3732835" cy="3732835"/>
        </a:xfrm>
        <a:custGeom>
          <a:avLst/>
          <a:gdLst/>
          <a:ahLst/>
          <a:cxnLst/>
          <a:rect l="0" t="0" r="0" b="0"/>
          <a:pathLst>
            <a:path>
              <a:moveTo>
                <a:pt x="12415" y="2081337"/>
              </a:moveTo>
              <a:arcTo wR="1866417" hR="1866417" stAng="10403259" swAng="3649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B9BA-2F1C-FA41-8F90-71D43BD1C9E7}">
      <dsp:nvSpPr>
        <dsp:cNvPr id="0" name=""/>
        <dsp:cNvSpPr/>
      </dsp:nvSpPr>
      <dsp:spPr>
        <a:xfrm>
          <a:off x="0" y="211137"/>
          <a:ext cx="3286125" cy="19716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solidFill>
              <a:schemeClr val="tx1"/>
            </a:solidFill>
          </a:endParaRP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40%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NEV share of new</a:t>
          </a:r>
          <a:br>
            <a:rPr lang="en-GB" sz="18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HD truck sales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</a:rPr>
            <a:t> </a:t>
          </a:r>
        </a:p>
      </dsp:txBody>
      <dsp:txXfrm>
        <a:off x="0" y="211137"/>
        <a:ext cx="3286125" cy="1971675"/>
      </dsp:txXfrm>
    </dsp:sp>
    <dsp:sp modelId="{9EFEA17B-74CC-D94D-B9F2-2AA3546AB06A}">
      <dsp:nvSpPr>
        <dsp:cNvPr id="0" name=""/>
        <dsp:cNvSpPr/>
      </dsp:nvSpPr>
      <dsp:spPr>
        <a:xfrm>
          <a:off x="3614737" y="211137"/>
          <a:ext cx="3286125" cy="19716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solidFill>
              <a:schemeClr val="tx1"/>
            </a:solidFill>
          </a:endParaRP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1.6 </a:t>
          </a:r>
          <a:r>
            <a:rPr lang="en-GB" sz="3600" b="1" kern="1200" dirty="0" err="1">
              <a:solidFill>
                <a:schemeClr val="tx1"/>
              </a:solidFill>
            </a:rPr>
            <a:t>mln</a:t>
          </a:r>
          <a:endParaRPr lang="en-GB" sz="3600" b="1" kern="1200" dirty="0">
            <a:solidFill>
              <a:schemeClr val="tx1"/>
            </a:solidFill>
          </a:endParaRP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NEV HDVs on the road</a:t>
          </a:r>
          <a:br>
            <a:rPr lang="en-GB" sz="18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~20% of total HDV fleet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solidFill>
              <a:schemeClr val="tx1"/>
            </a:solidFill>
          </a:endParaRPr>
        </a:p>
      </dsp:txBody>
      <dsp:txXfrm>
        <a:off x="3614737" y="211137"/>
        <a:ext cx="3286125" cy="1971675"/>
      </dsp:txXfrm>
    </dsp:sp>
    <dsp:sp modelId="{78D38067-B27A-6E4F-9482-D382845893CC}">
      <dsp:nvSpPr>
        <dsp:cNvPr id="0" name=""/>
        <dsp:cNvSpPr/>
      </dsp:nvSpPr>
      <dsp:spPr>
        <a:xfrm>
          <a:off x="7229475" y="211137"/>
          <a:ext cx="3286125" cy="19716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solidFill>
              <a:schemeClr val="tx1"/>
            </a:solidFill>
          </a:endParaRP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80% 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Electrification of </a:t>
          </a:r>
          <a:br>
            <a:rPr lang="en-GB" sz="18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fixed-route, short-haul </a:t>
          </a:r>
          <a:br>
            <a:rPr lang="en-GB" sz="18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in key areas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>
            <a:solidFill>
              <a:schemeClr val="tx1"/>
            </a:solidFill>
          </a:endParaRPr>
        </a:p>
      </dsp:txBody>
      <dsp:txXfrm>
        <a:off x="7229475" y="211137"/>
        <a:ext cx="3286125" cy="1971675"/>
      </dsp:txXfrm>
    </dsp:sp>
    <dsp:sp modelId="{15FD1C4B-20B2-5A4D-A2BF-6582F7DB9512}">
      <dsp:nvSpPr>
        <dsp:cNvPr id="0" name=""/>
        <dsp:cNvSpPr/>
      </dsp:nvSpPr>
      <dsp:spPr>
        <a:xfrm>
          <a:off x="0" y="2511425"/>
          <a:ext cx="3286125" cy="19716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3,000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HDV charging, battery-swap stations, H2/green fuel filling in key areas</a:t>
          </a:r>
        </a:p>
      </dsp:txBody>
      <dsp:txXfrm>
        <a:off x="0" y="2511425"/>
        <a:ext cx="3286125" cy="1971675"/>
      </dsp:txXfrm>
    </dsp:sp>
    <dsp:sp modelId="{48C44194-E441-ED48-A3E0-E76EE5E8AC8E}">
      <dsp:nvSpPr>
        <dsp:cNvPr id="0" name=""/>
        <dsp:cNvSpPr/>
      </dsp:nvSpPr>
      <dsp:spPr>
        <a:xfrm>
          <a:off x="3614737" y="2511425"/>
          <a:ext cx="3286125" cy="19716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30,000 km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Zero-carbon highway corridor</a:t>
          </a:r>
          <a:br>
            <a:rPr lang="en-GB" sz="18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along 14 national highways</a:t>
          </a:r>
        </a:p>
      </dsp:txBody>
      <dsp:txXfrm>
        <a:off x="3614737" y="2511425"/>
        <a:ext cx="3286125" cy="1971675"/>
      </dsp:txXfrm>
    </dsp:sp>
    <dsp:sp modelId="{FF408CE8-0F31-354C-BBAC-15DAF1626900}">
      <dsp:nvSpPr>
        <dsp:cNvPr id="0" name=""/>
        <dsp:cNvSpPr/>
      </dsp:nvSpPr>
      <dsp:spPr>
        <a:xfrm>
          <a:off x="7229475" y="2511425"/>
          <a:ext cx="3286125" cy="19716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18%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NEV HD truck share of</a:t>
          </a:r>
          <a:br>
            <a:rPr lang="en-GB" sz="18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highway freight volume</a:t>
          </a:r>
        </a:p>
      </dsp:txBody>
      <dsp:txXfrm>
        <a:off x="7229475" y="251142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6311-6D4D-AA4C-A94A-B03F3703718A}" type="datetimeFigureOut">
              <a:rPr lang="en-DE" smtClean="0"/>
              <a:t>06/23/2026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D60B-667E-054A-BA70-1F22E9255EC2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928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86CD8-2B5F-47D2-B024-698315872481}" type="slidenum">
              <a:rPr kumimoji="0" lang="sv-S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/>
                <a:ea typeface="+mn-ea"/>
                <a:cs typeface="+mn-cs"/>
              </a:rPr>
              <a:pPr marL="0" marR="0" lvl="0" indent="0" algn="r" defTabSz="967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0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c/ACEAauto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cea" TargetMode="External"/><Relationship Id="rId5" Type="http://schemas.openxmlformats.org/officeDocument/2006/relationships/image" Target="../media/image12.svg"/><Relationship Id="rId10" Type="http://schemas.openxmlformats.org/officeDocument/2006/relationships/hyperlink" Target="https://www.acea.auto/" TargetMode="External"/><Relationship Id="rId4" Type="http://schemas.openxmlformats.org/officeDocument/2006/relationships/image" Target="../media/image11.svg"/><Relationship Id="rId9" Type="http://schemas.openxmlformats.org/officeDocument/2006/relationships/hyperlink" Target="https://twitter.com/ACEA_auto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EC49A-96B3-4F4D-8D6C-79F53C0B5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3200"/>
            <a:ext cx="10515600" cy="4694400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7E14C6-4DF0-9E42-8380-AB7F6E61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BA99C8-64F6-4D1F-AB8C-A08309D926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B6C479AA-18BA-4E79-AE88-56E81177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nl-BE" smtClean="0"/>
            </a:lvl1pPr>
          </a:lstStyle>
          <a:p>
            <a:pPr algn="l"/>
            <a:r>
              <a:rPr lang="nl-BE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119836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D6F9C-D3B3-438A-A987-049C57114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B452A-EED8-4AFD-920E-6A637B4F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</a:lstStyle>
          <a:p>
            <a:pPr algn="l"/>
            <a:r>
              <a:rPr lang="nl-BE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20774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2133600"/>
            <a:ext cx="10813238" cy="3887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www.acea.auto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7"/>
            <a:ext cx="10658475" cy="324000"/>
          </a:xfrm>
        </p:spPr>
        <p:txBody>
          <a:bodyPr lIns="0" tIns="0"/>
          <a:lstStyle>
            <a:lvl1pPr marL="0" indent="0">
              <a:buFontTx/>
              <a:buNone/>
              <a:defRPr sz="20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9CA0AD-E15C-FF0B-31DF-7DB280BC7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47093"/>
            <a:ext cx="10658475" cy="493200"/>
          </a:xfrm>
        </p:spPr>
        <p:txBody>
          <a:bodyPr/>
          <a:lstStyle/>
          <a:p>
            <a:r>
              <a:rPr lang="en-US"/>
              <a:t>Insert headline</a:t>
            </a:r>
          </a:p>
        </p:txBody>
      </p:sp>
      <p:sp>
        <p:nvSpPr>
          <p:cNvPr id="9" name="Logotype">
            <a:extLst>
              <a:ext uri="{FF2B5EF4-FFF2-40B4-BE49-F238E27FC236}">
                <a16:creationId xmlns:a16="http://schemas.microsoft.com/office/drawing/2014/main" id="{CE4C5427-F411-43C2-5E5C-380E0B4FB94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  <p15:guide id="2" orient="horz" pos="13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5334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4755021"/>
              </p:ext>
            </p:extLst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7980" cy="168006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963" b="1" i="0" baseline="0">
              <a:solidFill>
                <a:schemeClr val="tx1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6" y="6370065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74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08583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74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0" y="6506904"/>
            <a:ext cx="3028189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74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sv-SE"/>
              <a:t>2023-10-31</a:t>
            </a:r>
            <a:endParaRPr lang="en-US"/>
          </a:p>
        </p:txBody>
      </p:sp>
      <p:pic>
        <p:nvPicPr>
          <p:cNvPr id="15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059" y="6172219"/>
            <a:ext cx="685676" cy="685781"/>
          </a:xfrm>
          <a:prstGeom prst="rect">
            <a:avLst/>
          </a:prstGeom>
          <a:ln w="12700">
            <a:noFill/>
          </a:ln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06096" y="616886"/>
            <a:ext cx="10684639" cy="1139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706096" y="1760922"/>
            <a:ext cx="10684640" cy="433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61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48F10-BFC5-F4C4-6BB3-732906C4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23B36-BC35-F8FE-2F31-0123357F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6D47-B39A-6843-A9DB-D0B7F6ABF496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CDBE37-3D0E-AAAD-5DA7-2564666F0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600" y="537462"/>
            <a:ext cx="11522074" cy="332399"/>
          </a:xfrm>
        </p:spPr>
        <p:txBody>
          <a:bodyPr anchor="t" anchorCtr="0"/>
          <a:lstStyle>
            <a:lvl1pPr algn="l">
              <a:defRPr sz="2400"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E95A0EE-5320-CA0A-2C1E-9827C3A7C02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5600" y="260560"/>
            <a:ext cx="11506459" cy="225831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0C4156-86D3-8E80-6B79-E634238A7D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00" y="1777721"/>
            <a:ext cx="11522075" cy="4515809"/>
          </a:xfrm>
          <a:prstGeom prst="roundRect">
            <a:avLst>
              <a:gd name="adj" fmla="val 1480"/>
            </a:avLst>
          </a:prstGeom>
        </p:spPr>
        <p:txBody>
          <a:bodyPr vert="horz" lIns="144000" tIns="144000" rIns="144000" bIns="0" rtlCol="0">
            <a:normAutofit/>
          </a:bodyPr>
          <a:lstStyle>
            <a:lvl1pPr marL="228600" indent="-228600">
              <a:buSzPct val="50000"/>
              <a:buFontTx/>
              <a:buBlip>
                <a:blip r:embed="rId2"/>
              </a:buBlip>
              <a:defRPr sz="1600">
                <a:latin typeface="Fabric Sans" pitchFamily="2" charset="77"/>
                <a:ea typeface="Fabric Sans" pitchFamily="2" charset="77"/>
              </a:defRPr>
            </a:lvl1pPr>
            <a:lvl2pPr marL="685800" indent="-228600">
              <a:buSzPct val="50000"/>
              <a:buFontTx/>
              <a:buBlip>
                <a:blip r:embed="rId2"/>
              </a:buBlip>
              <a:defRPr sz="1600">
                <a:latin typeface="Fabric Sans" pitchFamily="2" charset="77"/>
                <a:ea typeface="Fabric Sans" pitchFamily="2" charset="77"/>
              </a:defRPr>
            </a:lvl2pPr>
            <a:lvl3pPr marL="1143000" indent="-228600">
              <a:buSzPct val="50000"/>
              <a:buFontTx/>
              <a:buBlip>
                <a:blip r:embed="rId2"/>
              </a:buBlip>
              <a:defRPr sz="1600">
                <a:latin typeface="Fabric Sans" pitchFamily="2" charset="77"/>
                <a:ea typeface="Fabric Sans" pitchFamily="2" charset="77"/>
              </a:defRPr>
            </a:lvl3pPr>
            <a:lvl4pPr marL="1600200" indent="-228600">
              <a:buSzPct val="50000"/>
              <a:buFontTx/>
              <a:buBlip>
                <a:blip r:embed="rId2"/>
              </a:buBlip>
              <a:defRPr sz="1600">
                <a:latin typeface="Fabric Sans" pitchFamily="2" charset="77"/>
                <a:ea typeface="Fabric Sans" pitchFamily="2" charset="77"/>
              </a:defRPr>
            </a:lvl4pPr>
            <a:lvl5pPr marL="2057400" indent="-228600">
              <a:buSzPct val="50000"/>
              <a:buFontTx/>
              <a:buBlip>
                <a:blip r:embed="rId2"/>
              </a:buBlip>
              <a:defRPr sz="1600">
                <a:latin typeface="Fabric Sans" pitchFamily="2" charset="77"/>
                <a:ea typeface="Fabric Sans" pitchFamily="2" charset="77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43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48F10-BFC5-F4C4-6BB3-732906C4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bric Sans" pitchFamily="2" charset="77"/>
                <a:ea typeface="Fabric Sa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23B36-BC35-F8FE-2F31-0123357F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bric Sans" pitchFamily="2" charset="77"/>
                <a:ea typeface="Fabric Sans" pitchFamily="2" charset="77"/>
              </a:defRPr>
            </a:lvl1pPr>
          </a:lstStyle>
          <a:p>
            <a:fld id="{697B6D47-B39A-6843-A9DB-D0B7F6ABF496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CDBE37-3D0E-AAAD-5DA7-2564666F0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600" y="537462"/>
            <a:ext cx="11522074" cy="332399"/>
          </a:xfrm>
        </p:spPr>
        <p:txBody>
          <a:bodyPr anchor="t" anchorCtr="0"/>
          <a:lstStyle>
            <a:lvl1pPr algn="l">
              <a:defRPr sz="2400"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E95A0EE-5320-CA0A-2C1E-9827C3A7C02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5600" y="260560"/>
            <a:ext cx="11506459" cy="225831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A423E06-D379-EB8C-C7E0-B8D673F34DD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28490" y="2276872"/>
            <a:ext cx="3636000" cy="4016658"/>
          </a:xfrm>
          <a:prstGeom prst="roundRect">
            <a:avLst>
              <a:gd name="adj" fmla="val 1536"/>
            </a:avLst>
          </a:prstGeom>
        </p:spPr>
        <p:txBody>
          <a:bodyPr vert="horz" lIns="144000" tIns="144000" rIns="144000" bIns="0" rtlCol="0">
            <a:normAutofit/>
          </a:bodyPr>
          <a:lstStyle>
            <a:lvl1pPr>
              <a:defRPr sz="1200">
                <a:latin typeface="Fabric Sans" pitchFamily="2" charset="77"/>
                <a:ea typeface="Fabric Sans" pitchFamily="2" charset="77"/>
              </a:defRPr>
            </a:lvl1pPr>
            <a:lvl2pPr marL="539750" indent="-180975">
              <a:tabLst/>
              <a:defRPr sz="1200">
                <a:latin typeface="Fabric Sans" pitchFamily="2" charset="77"/>
                <a:ea typeface="Fabric Sans" pitchFamily="2" charset="77"/>
              </a:defRPr>
            </a:lvl2pPr>
            <a:lvl3pPr marL="89852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3pPr>
            <a:lvl4pPr marL="124777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4pPr>
            <a:lvl5pPr marL="156527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F6D61A-D25B-3066-F9FF-95754FE25FE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281214" y="2276872"/>
            <a:ext cx="3636000" cy="4016658"/>
          </a:xfrm>
          <a:prstGeom prst="roundRect">
            <a:avLst>
              <a:gd name="adj" fmla="val 1536"/>
            </a:avLst>
          </a:prstGeom>
        </p:spPr>
        <p:txBody>
          <a:bodyPr vert="horz" lIns="144000" tIns="144000" rIns="144000" bIns="0" rtlCol="0">
            <a:normAutofit/>
          </a:bodyPr>
          <a:lstStyle>
            <a:lvl1pPr>
              <a:defRPr sz="1200">
                <a:latin typeface="Fabric Sans" pitchFamily="2" charset="77"/>
                <a:ea typeface="Fabric Sans" pitchFamily="2" charset="77"/>
              </a:defRPr>
            </a:lvl1pPr>
            <a:lvl2pPr marL="539750" indent="-180975">
              <a:tabLst/>
              <a:defRPr sz="1200">
                <a:latin typeface="Fabric Sans" pitchFamily="2" charset="77"/>
                <a:ea typeface="Fabric Sans" pitchFamily="2" charset="77"/>
              </a:defRPr>
            </a:lvl2pPr>
            <a:lvl3pPr marL="89852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3pPr>
            <a:lvl4pPr marL="124777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4pPr>
            <a:lvl5pPr marL="156527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2C70EDD-0950-07C7-4678-4FBB3829DB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600" y="1974698"/>
            <a:ext cx="3636000" cy="190821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 i="0">
                <a:latin typeface="Fabric Sans" pitchFamily="2" charset="77"/>
                <a:ea typeface="Fabric Sans" pitchFamily="2" charset="77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A14A8C6-2357-1286-A403-5D61E5E852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73695" y="1974698"/>
            <a:ext cx="3636000" cy="190821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 i="0">
                <a:latin typeface="Fabric Sans" pitchFamily="2" charset="77"/>
                <a:ea typeface="Fabric Sans" pitchFamily="2" charset="77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835F3A9-98ED-D22F-D268-154118E626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9128" y="1974698"/>
            <a:ext cx="3636000" cy="190821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 i="0">
                <a:latin typeface="Fabric Sans" pitchFamily="2" charset="77"/>
                <a:ea typeface="Fabric Sans" pitchFamily="2" charset="77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3B7ADA-BC16-D1E7-B295-AACF2A33BA0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45600" y="2276872"/>
            <a:ext cx="3636000" cy="4016658"/>
          </a:xfrm>
          <a:prstGeom prst="roundRect">
            <a:avLst>
              <a:gd name="adj" fmla="val 1536"/>
            </a:avLst>
          </a:prstGeom>
        </p:spPr>
        <p:txBody>
          <a:bodyPr vert="horz" lIns="144000" tIns="144000" rIns="144000" bIns="0" rtlCol="0">
            <a:normAutofit/>
          </a:bodyPr>
          <a:lstStyle>
            <a:lvl1pPr>
              <a:defRPr sz="1200">
                <a:latin typeface="Fabric Sans" pitchFamily="2" charset="77"/>
                <a:ea typeface="Fabric Sans" pitchFamily="2" charset="77"/>
              </a:defRPr>
            </a:lvl1pPr>
            <a:lvl2pPr marL="539750" indent="-180975">
              <a:tabLst/>
              <a:defRPr sz="1200">
                <a:latin typeface="Fabric Sans" pitchFamily="2" charset="77"/>
                <a:ea typeface="Fabric Sans" pitchFamily="2" charset="77"/>
              </a:defRPr>
            </a:lvl2pPr>
            <a:lvl3pPr marL="89852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3pPr>
            <a:lvl4pPr marL="124777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4pPr>
            <a:lvl5pPr marL="1565275" indent="-179388">
              <a:tabLst/>
              <a:defRPr sz="1200">
                <a:latin typeface="Fabric Sans" pitchFamily="2" charset="77"/>
                <a:ea typeface="Fabric Sans" pitchFamily="2" charset="77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2642A32-548A-5184-071C-65A4B295E2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6124" y="6525344"/>
            <a:ext cx="473830" cy="2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&amp; Clea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BBF789E-BBE0-4966-8214-80F39986A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62656"/>
            <a:ext cx="6552000" cy="5760336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DD1D6E-A6EB-9D49-9ECD-B9B8F8992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476" y="4776256"/>
            <a:ext cx="5128057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cap="none" baseline="0"/>
            </a:lvl1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FBE6697-921B-7044-8EA4-D47B4D317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543" y="4263684"/>
            <a:ext cx="5128057" cy="46892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Event name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E4FA5F0-5AC1-644B-86F5-9F0E7CBBB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293" y="5950462"/>
            <a:ext cx="5128057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cap="none" baseline="0"/>
            </a:lvl1pPr>
          </a:lstStyle>
          <a:p>
            <a:pPr lvl="0"/>
            <a:r>
              <a:rPr lang="en-GB" noProof="0"/>
              <a:t>Function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5B4B22-EF35-194E-B0FA-A5D38E8100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293" y="5433544"/>
            <a:ext cx="5128057" cy="46892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F23E90-EF52-4D37-96B6-1D361E075E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543" y="1269517"/>
            <a:ext cx="6552000" cy="13248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1000"/>
              </a:spcBef>
              <a:buNone/>
              <a:defRPr sz="4500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41F7BE-4A69-4836-A531-6E33C95396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8112" y="4698070"/>
            <a:ext cx="2520000" cy="1235658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237AFC2-EBB0-E342-B3C0-CE3DEF94A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9016" y="3994151"/>
            <a:ext cx="2774462" cy="60911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noProof="0"/>
              <a:t>30 January 2022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FBF4A7-89C4-4FF1-966F-87899CB959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543" y="2641941"/>
            <a:ext cx="5129257" cy="10969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39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2">
          <p15:clr>
            <a:srgbClr val="FBAE40"/>
          </p15:clr>
        </p15:guide>
        <p15:guide id="2" pos="3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o we re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0536CE0-34C6-D74F-A470-A6A1A26C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60F70FC-DE8F-534E-8D83-40E70EE77D2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BE" sz="4500" b="0" i="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GB" noProof="0"/>
              <a:t>WHO WE REPRESENT</a:t>
            </a:r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C003F62F-EE9D-483C-BCD6-397B238F9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400" b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GB"/>
              <a:t>www.acea.auto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7419A-81A8-D94D-C459-1B7D4B026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7306"/>
            <a:ext cx="12192000" cy="50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 plate">
    <p:bg>
      <p:bgPr>
        <a:solidFill>
          <a:srgbClr val="00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09443CC-0295-0A47-84C4-FA2BBC013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00" y="9628"/>
            <a:ext cx="12204000" cy="687011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9EFFC7F-1222-EC46-984C-365B4684DFEA}"/>
              </a:ext>
            </a:extLst>
          </p:cNvPr>
          <p:cNvSpPr txBox="1">
            <a:spLocks/>
          </p:cNvSpPr>
          <p:nvPr userDrawn="1"/>
        </p:nvSpPr>
        <p:spPr>
          <a:xfrm>
            <a:off x="1367692" y="2387054"/>
            <a:ext cx="10008740" cy="400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BE" sz="2400" b="0" i="0" kern="1200">
                <a:solidFill>
                  <a:schemeClr val="tx1"/>
                </a:solidFill>
                <a:effectLst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150" noProof="0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REPRESENTS EUROPE’S 1</a:t>
            </a:r>
            <a:r>
              <a:rPr lang="en-BE" sz="2150" noProof="0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n-GB" sz="2150" noProof="0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MAJOR CAR, VAN, TRUCK AND BUS MANUFACTURERS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20FACE-BE63-7A48-A848-3F2D8F4FF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7692" y="1060309"/>
            <a:ext cx="2663600" cy="13048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F95B17-2674-7241-B89D-FDDE46F471BA}"/>
              </a:ext>
            </a:extLst>
          </p:cNvPr>
          <p:cNvSpPr/>
          <p:nvPr userDrawn="1"/>
        </p:nvSpPr>
        <p:spPr>
          <a:xfrm>
            <a:off x="1364656" y="4301320"/>
            <a:ext cx="3069566" cy="206210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GB" b="1" i="0" noProof="0" dirty="0">
                <a:solidFill>
                  <a:schemeClr val="bg1"/>
                </a:solidFill>
                <a:effectLst/>
                <a:latin typeface="+mj-lt"/>
                <a:cs typeface="Arial Narrow" panose="020B0604020202020204" pitchFamily="34" charset="0"/>
              </a:rPr>
              <a:t>ACEA</a:t>
            </a:r>
          </a:p>
          <a:p>
            <a:r>
              <a:rPr lang="en-GB" b="0" i="0" noProof="0" dirty="0">
                <a:solidFill>
                  <a:schemeClr val="bg1"/>
                </a:solidFill>
                <a:effectLst/>
                <a:latin typeface="+mj-lt"/>
                <a:cs typeface="Arial Narrow" panose="020B0604020202020204" pitchFamily="34" charset="0"/>
              </a:rPr>
              <a:t>European Automobile Manufacturers’ Association </a:t>
            </a:r>
          </a:p>
          <a:p>
            <a:r>
              <a:rPr lang="en-GB" b="0" i="0" noProof="0" dirty="0">
                <a:solidFill>
                  <a:schemeClr val="bg1"/>
                </a:solidFill>
                <a:effectLst/>
                <a:latin typeface="+mj-lt"/>
                <a:cs typeface="Arial Narrow" panose="020B0604020202020204" pitchFamily="34" charset="0"/>
              </a:rPr>
              <a:t>+32 2 732 55 50 </a:t>
            </a:r>
          </a:p>
          <a:p>
            <a:r>
              <a:rPr lang="en-GB" b="0" i="0" noProof="0" dirty="0">
                <a:solidFill>
                  <a:schemeClr val="bg1"/>
                </a:solidFill>
                <a:effectLst/>
                <a:latin typeface="+mj-lt"/>
                <a:cs typeface="Arial Narrow" panose="020B0604020202020204" pitchFamily="34" charset="0"/>
              </a:rPr>
              <a:t>info@acea.auto</a:t>
            </a:r>
          </a:p>
          <a:p>
            <a:endParaRPr lang="en-GB" sz="2000" b="0" i="0" noProof="0" dirty="0">
              <a:solidFill>
                <a:schemeClr val="bg1"/>
              </a:solidFill>
              <a:effectLst/>
              <a:latin typeface="+mj-lt"/>
              <a:cs typeface="Arial Narrow" panose="020B0604020202020204" pitchFamily="34" charset="0"/>
            </a:endParaRPr>
          </a:p>
          <a:p>
            <a:r>
              <a:rPr lang="en-GB" b="1" i="0" noProof="0" dirty="0">
                <a:solidFill>
                  <a:schemeClr val="accent1"/>
                </a:solidFill>
                <a:effectLst/>
                <a:latin typeface="+mj-lt"/>
                <a:cs typeface="Arial Narrow" panose="020B0604020202020204" pitchFamily="34" charset="0"/>
              </a:rPr>
              <a:t>www.acea.auto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6355F7-58DB-CA4C-A5FF-02158A05B4B0}"/>
              </a:ext>
            </a:extLst>
          </p:cNvPr>
          <p:cNvGrpSpPr/>
          <p:nvPr userDrawn="1"/>
        </p:nvGrpSpPr>
        <p:grpSpPr>
          <a:xfrm>
            <a:off x="8127542" y="5812219"/>
            <a:ext cx="3439255" cy="540000"/>
            <a:chOff x="7753069" y="4363305"/>
            <a:chExt cx="3439255" cy="54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D90699-9BB4-4549-BB42-8BF026105692}"/>
                </a:ext>
              </a:extLst>
            </p:cNvPr>
            <p:cNvSpPr/>
            <p:nvPr userDrawn="1"/>
          </p:nvSpPr>
          <p:spPr>
            <a:xfrm>
              <a:off x="8435040" y="4442526"/>
              <a:ext cx="27572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0" i="0" noProof="0" dirty="0">
                  <a:solidFill>
                    <a:schemeClr val="bg1"/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youtube.com/c/ACEAauto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37A67192-126A-C440-AD02-44EC15868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53069" y="4363305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4B3B2B5-D53D-F346-8CEC-457E043E8691}"/>
              </a:ext>
            </a:extLst>
          </p:cNvPr>
          <p:cNvGrpSpPr/>
          <p:nvPr userDrawn="1"/>
        </p:nvGrpSpPr>
        <p:grpSpPr>
          <a:xfrm>
            <a:off x="8128809" y="5075843"/>
            <a:ext cx="3983890" cy="540000"/>
            <a:chOff x="7754336" y="5786797"/>
            <a:chExt cx="3983890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321784-71B2-0A40-A1FB-211D10B7CB3C}"/>
                </a:ext>
              </a:extLst>
            </p:cNvPr>
            <p:cNvSpPr/>
            <p:nvPr userDrawn="1"/>
          </p:nvSpPr>
          <p:spPr>
            <a:xfrm>
              <a:off x="8435040" y="5876108"/>
              <a:ext cx="33031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0" i="0" noProof="0" dirty="0">
                  <a:solidFill>
                    <a:schemeClr val="bg1"/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linkedin.com/company/acea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EB915C74-5824-DC4D-BF43-F39AF0D13E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4336" y="5786797"/>
              <a:ext cx="540000" cy="540000"/>
            </a:xfrm>
            <a:prstGeom prst="rect">
              <a:avLst/>
            </a:prstGeom>
          </p:spPr>
        </p:pic>
      </p:grpSp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id="{55E904D1-24AB-7443-B22D-B5E944D408EF}"/>
              </a:ext>
            </a:extLst>
          </p:cNvPr>
          <p:cNvSpPr/>
          <p:nvPr userDrawn="1"/>
        </p:nvSpPr>
        <p:spPr>
          <a:xfrm>
            <a:off x="8158380" y="5084488"/>
            <a:ext cx="3303186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id="{15913C17-4FB1-8949-BAC4-79A424216061}"/>
              </a:ext>
            </a:extLst>
          </p:cNvPr>
          <p:cNvSpPr/>
          <p:nvPr userDrawn="1"/>
        </p:nvSpPr>
        <p:spPr>
          <a:xfrm>
            <a:off x="8158380" y="5819190"/>
            <a:ext cx="3303186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0A0B5F3-48CC-DB4C-B21A-0224A7816039}"/>
              </a:ext>
            </a:extLst>
          </p:cNvPr>
          <p:cNvGrpSpPr/>
          <p:nvPr userDrawn="1"/>
        </p:nvGrpSpPr>
        <p:grpSpPr>
          <a:xfrm>
            <a:off x="8128809" y="4350214"/>
            <a:ext cx="2369345" cy="518505"/>
            <a:chOff x="7754336" y="5061168"/>
            <a:chExt cx="2369345" cy="518505"/>
          </a:xfrm>
        </p:grpSpPr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6082B32E-EE5E-4D4E-A274-F2BA39E882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7754336" y="5061168"/>
              <a:ext cx="540000" cy="51850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38DDB5-6340-6A4D-BB9F-F5A1416821FA}"/>
                </a:ext>
              </a:extLst>
            </p:cNvPr>
            <p:cNvSpPr/>
            <p:nvPr userDrawn="1"/>
          </p:nvSpPr>
          <p:spPr>
            <a:xfrm>
              <a:off x="8435040" y="5159317"/>
              <a:ext cx="16886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0" i="0" noProof="0" dirty="0">
                  <a:solidFill>
                    <a:schemeClr val="bg1"/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x.com/ACEA_auto</a:t>
              </a:r>
            </a:p>
          </p:txBody>
        </p:sp>
      </p:grpSp>
      <p:sp>
        <p:nvSpPr>
          <p:cNvPr id="7" name="Rectangle 6">
            <a:hlinkClick r:id="rId9"/>
            <a:extLst>
              <a:ext uri="{FF2B5EF4-FFF2-40B4-BE49-F238E27FC236}">
                <a16:creationId xmlns:a16="http://schemas.microsoft.com/office/drawing/2014/main" id="{C7E1DB41-D4C4-7E40-B101-0A4FB69B5B4C}"/>
              </a:ext>
            </a:extLst>
          </p:cNvPr>
          <p:cNvSpPr>
            <a:spLocks/>
          </p:cNvSpPr>
          <p:nvPr userDrawn="1"/>
        </p:nvSpPr>
        <p:spPr>
          <a:xfrm>
            <a:off x="8158380" y="3794110"/>
            <a:ext cx="3303186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52D9C25C-98AF-4198-9D0C-CE5B0461A4CE}"/>
              </a:ext>
            </a:extLst>
          </p:cNvPr>
          <p:cNvSpPr/>
          <p:nvPr userDrawn="1"/>
        </p:nvSpPr>
        <p:spPr>
          <a:xfrm>
            <a:off x="1341522" y="6024996"/>
            <a:ext cx="1915484" cy="34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5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14">
          <p15:clr>
            <a:srgbClr val="FBAE40"/>
          </p15:clr>
        </p15:guide>
        <p15:guide id="3" pos="5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EC49A-96B3-4F4D-8D6C-79F53C0B5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10515600" cy="4008437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7E14C6-4DF0-9E42-8380-AB7F6E61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BA99C8-64F6-4D1F-AB8C-A08309D926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B6C479AA-18BA-4E79-AE88-56E81177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A4B7F133-992D-4E17-A4C1-CF29F9097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992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27EA-4A1E-BD47-A741-B198F543E0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68525"/>
            <a:ext cx="51816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23654C-C7B3-1845-BD54-91D8C63EE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68525"/>
            <a:ext cx="51816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A05CF25-D252-684A-8482-96E21FC2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23EB23BE-6AFE-8043-82ED-BB5C5F765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2531AFA-3B04-44AE-AE6F-8B97A2D9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2732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DC9146-ABC4-481C-886C-1E94EBC83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341154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27EA-4A1E-BD47-A741-B198F543E0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68525"/>
            <a:ext cx="34560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23654C-C7B3-1845-BD54-91D8C63EE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6260" y="2169922"/>
            <a:ext cx="34560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A05CF25-D252-684A-8482-96E21FC2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23EB23BE-6AFE-8043-82ED-BB5C5F765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2531AFA-3B04-44AE-AE6F-8B97A2D9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2732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DC9146-ABC4-481C-886C-1E94EBC83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E083C64C-3D90-76EB-CD13-2114CF15298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94319" y="2168525"/>
            <a:ext cx="34560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6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6E7ACA8-2949-4F43-B6A7-75563851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551672BA-52D7-4898-AD50-D5491844F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629F584-6E89-40B4-89EE-9D9F656CC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995B6B-14DF-4DF8-9E19-09644EE8C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2732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76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1B459-F051-184F-BACA-EFAF47702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168525"/>
            <a:ext cx="6172200" cy="3692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A31A97-D135-AD4B-B0A5-0C423A499F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2948"/>
            <a:ext cx="3932237" cy="3696040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554AC38-9205-DD4B-92E9-0AC450FE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5F3067-5BB3-4001-9F78-566319601C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9967265A-2D4C-4B85-B645-D7FEE4973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3451BFC3-0403-4BE4-90A4-EF1F0C64C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2048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Ima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C975C-AD83-6B4B-884B-800069D3FE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2168524"/>
            <a:ext cx="6172200" cy="369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to change the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47B-2D42-F446-963B-4CD288FC1A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8525"/>
            <a:ext cx="3932237" cy="3700462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3F54114-DD25-4F44-ACF9-3E4844F4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97C366-3F47-4CAE-9A7F-B7E56CAE84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26B48B-0D37-46A3-8DBE-DEC64F776EC0}"/>
              </a:ext>
            </a:extLst>
          </p:cNvPr>
          <p:cNvSpPr txBox="1">
            <a:spLocks/>
          </p:cNvSpPr>
          <p:nvPr userDrawn="1"/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0" kern="120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www.acea.auto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2278DEBA-9C2F-4B6A-8C0B-52059DAB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65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C975C-AD83-6B4B-884B-800069D3FE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2168524"/>
            <a:ext cx="6172200" cy="3692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change the image</a:t>
            </a:r>
          </a:p>
          <a:p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47B-2D42-F446-963B-4CD288FC1A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21563" y="2168524"/>
            <a:ext cx="3932237" cy="3700463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DAE714CD-BB19-1F43-B9C0-8C7EE4E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07578D-0247-4D3C-BB9A-048D59DD2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07E075-09BC-4B87-BC6E-791D6531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CF2F359-5EBD-4565-B344-61C5E3999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492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rai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C975C-AD83-6B4B-884B-800069D3FE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7" y="2168524"/>
            <a:ext cx="2664000" cy="3616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change the image</a:t>
            </a:r>
          </a:p>
          <a:p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47B-2D42-F446-963B-4CD288FC1A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21563" y="2168524"/>
            <a:ext cx="3932237" cy="3700463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DAE714CD-BB19-1F43-B9C0-8C7EE4E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‹Nr.›</a:t>
            </a:fld>
            <a:endParaRPr lang="en-GB" noProof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B7D9D811-9856-3544-9150-556207F68C1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30675" y="2168524"/>
            <a:ext cx="2664000" cy="3616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change the image</a:t>
            </a:r>
          </a:p>
          <a:p>
            <a:endParaRPr lang="en-GB" noProof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8296BE0-ED7B-F547-9F49-9992197D4E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7" y="5392616"/>
            <a:ext cx="2664000" cy="609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noProof="0"/>
              <a:t>Caption goes here, up to two lines maximum I would say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1A6B248-844B-4E46-A439-A7BDB500CC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0675" y="5392616"/>
            <a:ext cx="2664000" cy="609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noProof="0"/>
              <a:t>Caption goes here, up to two lines maximum I would say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8D3375-2ACF-47EC-ADDA-5D38729B1F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16195F25-2A8D-48B7-A934-5B885C5C7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4959C46-AEE6-40F8-90C9-7AEAB3D901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Subtitle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734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4E0C99-6051-0E4F-B2B6-CE517A3D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>
                <a:solidFill>
                  <a:srgbClr val="002D41"/>
                </a:solidFill>
                <a:effectLst/>
                <a:latin typeface="Arial Narrow" panose="020B0604020202020204" pitchFamily="34" charset="0"/>
              </a:rPr>
              <a:t>TITLE OF THE PRESENTATION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E76F9-407C-3E4B-AF6D-19A67C08E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5D727-71EA-8743-BD42-D307324A5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C5D3-8A3B-F94C-BECF-6BE38BB7C66C}" type="slidenum">
              <a:rPr lang="en-GB" noProof="0"/>
              <a:t>‹Nr.›</a:t>
            </a:fld>
            <a:endParaRPr lang="en-GB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5DF4FA-834E-B04D-AB13-D14C6DB98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400" b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GB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172755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BE" sz="4500" b="0" i="0" kern="1200" cap="all" baseline="0">
          <a:solidFill>
            <a:schemeClr val="accent1"/>
          </a:solidFill>
          <a:effectLst/>
          <a:latin typeface="+mj-lt"/>
          <a:ea typeface="+mj-ea"/>
          <a:cs typeface="Arial Narrow" panose="020B0604020202020204" pitchFamily="34" charset="0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351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1839FB-D015-4EAE-374A-FC2CA633B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Chief Commercial Vehicles Officer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CEBD726-D80D-E3CF-0EBD-7273C54E6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Thomas Fabian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8F0FFE-6F28-2735-9091-45F1F50992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Road freight transport transition to zero-emission</a:t>
            </a:r>
            <a:endParaRPr lang="en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6224AD-0663-8D7C-E7D4-5ABA4F2C2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24 June </a:t>
            </a:r>
            <a:r>
              <a:rPr lang="en-DE" dirty="0"/>
              <a:t>202</a:t>
            </a:r>
            <a:r>
              <a:rPr lang="en-US" dirty="0"/>
              <a:t>6</a:t>
            </a:r>
            <a:endParaRPr lang="en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9D746C-75F2-F268-C23A-57D71AD47B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views of Europe’s Commercial vehicle manufacturers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89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92D71-4967-B0F0-90D4-6560CEDE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A75CF-21DD-F6E4-8F41-6948BAADE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DE" sz="4800" dirty="0"/>
              <a:t>HDV CO2 Targets and InfrasTRUCTURE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4544B-A769-5B85-56B9-A391D1531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CEBBAF-BB8D-9B41-3E89-F964262F0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DE" sz="4000"/>
              <a:t>Necessary Charging/ Refilling Infrastructure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FF590-4BC4-1E87-5551-AD116DEB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8952"/>
            <a:ext cx="102879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C5780-DCD5-1C1D-0519-C462FE34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C0CD52-D96A-E9B8-A1B7-61FEEC26F8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400" dirty="0"/>
              <a:t>HDV Charging Infrastructure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C9A78-64F2-A277-14ED-4CA79FFB1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2177B-E3CA-F68C-D323-13DAA786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54" y="1233827"/>
            <a:ext cx="9844883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72410-7E31-494C-EFA2-A555AD4D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E69AD-8941-FB2A-DC53-1FF12EDF9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EUROVIGNETTE IMPLEMENTATION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E535C-1292-6C11-7D3D-8F56DC090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663BB-694E-6C4D-EBC0-A87F3856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84" y="1244350"/>
            <a:ext cx="933143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DC3A8-9AEB-F035-464F-0B34090D1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3378"/>
            <a:ext cx="6493081" cy="4643585"/>
          </a:xfrm>
        </p:spPr>
        <p:txBody>
          <a:bodyPr>
            <a:normAutofit/>
          </a:bodyPr>
          <a:lstStyle/>
          <a:p>
            <a:r>
              <a:rPr lang="en-GB" sz="1800" dirty="0"/>
              <a:t>The recent amendment introduces </a:t>
            </a:r>
            <a:r>
              <a:rPr lang="en-GB" sz="1800" b="1" dirty="0">
                <a:solidFill>
                  <a:schemeClr val="accent1"/>
                </a:solidFill>
              </a:rPr>
              <a:t>a limited compliance flexibility for the 2030 target</a:t>
            </a:r>
            <a:r>
              <a:rPr lang="en-GB" sz="1800" dirty="0"/>
              <a:t>, explicitly recognising delays in key enabling conditions</a:t>
            </a:r>
          </a:p>
          <a:p>
            <a:r>
              <a:rPr lang="en-GB" sz="1800" dirty="0"/>
              <a:t>It </a:t>
            </a:r>
            <a:r>
              <a:rPr lang="en-GB" sz="1800" b="1" dirty="0">
                <a:solidFill>
                  <a:schemeClr val="accent1"/>
                </a:solidFill>
              </a:rPr>
              <a:t>corrects a specific design flaw </a:t>
            </a:r>
            <a:r>
              <a:rPr lang="en-GB" sz="1800" dirty="0"/>
              <a:t>in the current regulatory framework by adjusting the emission credit calculation mechanism.</a:t>
            </a:r>
          </a:p>
          <a:p>
            <a:r>
              <a:rPr lang="en-GB" sz="1800" dirty="0"/>
              <a:t>Manufacturers will only be able to generate credits at all if the enabling conditions improve rapidly and ZEV market adoption accelerates.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It does </a:t>
            </a:r>
            <a:r>
              <a:rPr lang="en-GB" sz="1800" b="1" u="sng" dirty="0">
                <a:solidFill>
                  <a:schemeClr val="accent1"/>
                </a:solidFill>
              </a:rPr>
              <a:t>not</a:t>
            </a:r>
            <a:endParaRPr lang="en-GB" sz="1800" b="1" dirty="0">
              <a:solidFill>
                <a:schemeClr val="accent1"/>
              </a:solidFill>
            </a:endParaRPr>
          </a:p>
          <a:p>
            <a:pPr lvl="1"/>
            <a:r>
              <a:rPr lang="en-GB" sz="1800" dirty="0"/>
              <a:t>address the </a:t>
            </a:r>
            <a:r>
              <a:rPr lang="en-GB" sz="1800" b="1" dirty="0">
                <a:solidFill>
                  <a:schemeClr val="accent1"/>
                </a:solidFill>
              </a:rPr>
              <a:t>fundamental compliance risk</a:t>
            </a:r>
            <a:r>
              <a:rPr lang="en-GB" sz="1800" dirty="0"/>
              <a:t>: broader misalignment between increasingly ambitious CO2 targets and delayed enabling conditions.</a:t>
            </a:r>
          </a:p>
          <a:p>
            <a:pPr lvl="1"/>
            <a:r>
              <a:rPr lang="en-GB" sz="1800" dirty="0"/>
              <a:t>address the </a:t>
            </a:r>
            <a:r>
              <a:rPr lang="en-GB" sz="1800" b="1" dirty="0">
                <a:solidFill>
                  <a:schemeClr val="accent1"/>
                </a:solidFill>
              </a:rPr>
              <a:t>structural lack of enabling conditions</a:t>
            </a:r>
            <a:r>
              <a:rPr lang="en-GB" sz="1800" dirty="0"/>
              <a:t>.</a:t>
            </a:r>
          </a:p>
          <a:p>
            <a:pPr lvl="1"/>
            <a:r>
              <a:rPr lang="en-GB" sz="1800" b="1" dirty="0">
                <a:solidFill>
                  <a:schemeClr val="accent1"/>
                </a:solidFill>
              </a:rPr>
              <a:t>revise or change the HDV CO2 targets</a:t>
            </a: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03057-4567-A13B-7B08-797A4708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594" y="1394148"/>
            <a:ext cx="3296460" cy="464358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885E7-10BC-E9FB-457E-BD4EAD37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A8C5D3-8A3B-F94C-BECF-6BE38BB7C66C}" type="slidenum">
              <a:rPr lang="en-GB" noProof="0" smtClean="0"/>
              <a:pPr>
                <a:spcAft>
                  <a:spcPts val="600"/>
                </a:spcAft>
              </a:pPr>
              <a:t>13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230F8AB-A20E-013D-5228-CA4D6CCF0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2732"/>
            <a:ext cx="10515600" cy="712800"/>
          </a:xfrm>
        </p:spPr>
        <p:txBody>
          <a:bodyPr/>
          <a:lstStyle/>
          <a:p>
            <a:r>
              <a:rPr lang="en-US" dirty="0"/>
              <a:t>CO2 Standards - Amendment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92C1-9A65-F25D-0EA7-F96F0B607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BE" dirty="0"/>
              <a:t>www.acea.auto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063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69812-6CC7-BDC4-1A43-6E0D686E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b="1" dirty="0">
                <a:solidFill>
                  <a:schemeClr val="accent1"/>
                </a:solidFill>
              </a:rPr>
              <a:t>Targeted amendment </a:t>
            </a:r>
            <a:r>
              <a:rPr lang="en-DE" sz="2400" dirty="0"/>
              <a:t>to the credit mechanism proposed as part of Automotive Package (16 Dec 2025); </a:t>
            </a:r>
            <a:r>
              <a:rPr lang="en-DE" sz="2400" b="1" dirty="0">
                <a:solidFill>
                  <a:schemeClr val="accent1"/>
                </a:solidFill>
              </a:rPr>
              <a:t>final adoption 7 May 2026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HDV CO2 Review scheduled by 31 Dec 2027</a:t>
            </a:r>
          </a:p>
          <a:p>
            <a:pPr lvl="1"/>
            <a:r>
              <a:rPr lang="en-GB" sz="2000" dirty="0"/>
              <a:t>If the timeline is not accelerated, it will likely be concluded ~early/ mid-2029</a:t>
            </a:r>
          </a:p>
          <a:p>
            <a:pPr lvl="1"/>
            <a:r>
              <a:rPr lang="en-GB" sz="2000" dirty="0"/>
              <a:t>Risks for the industry </a:t>
            </a:r>
            <a:r>
              <a:rPr lang="en-GB" sz="2000" dirty="0">
                <a:sym typeface="Wingdings" pitchFamily="2" charset="2"/>
              </a:rPr>
              <a:t> p</a:t>
            </a:r>
            <a:r>
              <a:rPr lang="en-GB" sz="2000" dirty="0"/>
              <a:t>enalties, financial provisions etc.</a:t>
            </a:r>
            <a:endParaRPr lang="en-GB" sz="2400" dirty="0"/>
          </a:p>
          <a:p>
            <a:r>
              <a:rPr lang="en-GB" sz="2400" b="1" dirty="0">
                <a:solidFill>
                  <a:schemeClr val="accent1"/>
                </a:solidFill>
              </a:rPr>
              <a:t>Industry pushes for an accelerated review</a:t>
            </a:r>
          </a:p>
          <a:p>
            <a:r>
              <a:rPr lang="en-GB" sz="2400" dirty="0"/>
              <a:t>From the regulator’s perspective, an early review carries risks:</a:t>
            </a:r>
          </a:p>
          <a:p>
            <a:pPr lvl="1"/>
            <a:r>
              <a:rPr lang="en-GB" sz="1900" dirty="0"/>
              <a:t>Creates regulatory uncertainty, distracts from the enabling conditions’ rollout, potential political backlash, re-opens fragile political compromises, risks spillovers from the cars/ vans discussion…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5C474-E7AF-0FC3-FE98-C00FFA8A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B9D6CE-60BC-F011-2B50-9D9E11624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HDV CO2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0C6E7-7CD0-0E5A-0C1A-4DF82F308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BA3923-3F56-1B81-CDDF-9FF0EE954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90682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C83FC-94EE-DDEA-47DF-6DCD78A8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421C95-AD23-D537-DCD0-E6B8FC7CF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8525"/>
            <a:ext cx="3456000" cy="179799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DE" sz="2800" b="1"/>
              <a:t>Commission</a:t>
            </a:r>
          </a:p>
          <a:p>
            <a:r>
              <a:rPr lang="en-DE" sz="2000"/>
              <a:t>11 Jul 2023: COM </a:t>
            </a:r>
            <a:r>
              <a:rPr lang="en-US" sz="2000"/>
              <a:t>proposes comprehensive reform of the Weights &amp; Dimensions Directive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230ACE-3BB8-AD93-AA6E-0655CA070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260" y="2169922"/>
            <a:ext cx="3456000" cy="179659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DE" sz="2800" b="1"/>
              <a:t>Parliament</a:t>
            </a:r>
            <a:endParaRPr lang="en-DE" sz="2000"/>
          </a:p>
          <a:p>
            <a:r>
              <a:rPr lang="en-US" sz="2000"/>
              <a:t>12 Mar 2024: Parliament adopts 1</a:t>
            </a:r>
            <a:r>
              <a:rPr lang="en-US" sz="2000" baseline="30000"/>
              <a:t>st</a:t>
            </a:r>
            <a:r>
              <a:rPr lang="en-US" sz="2000"/>
              <a:t> reading position</a:t>
            </a:r>
            <a:endParaRPr lang="en-US" sz="1500"/>
          </a:p>
          <a:p>
            <a:endParaRPr lang="en-DE" sz="200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594DB-59C5-8915-8101-AC372B5E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84E24-7341-C791-24F0-B19015CF3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/>
              <a:t>Legislative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26E29B-146B-79A9-6CA0-795CFAB6F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Weights &amp; Dimensions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CC0E-D9BF-EA1D-8606-09FC477A5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5DF17F-B7F1-B057-F437-ED265962FA1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94319" y="2168525"/>
            <a:ext cx="3456000" cy="179659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800" b="1"/>
              <a:t>Council</a:t>
            </a:r>
          </a:p>
          <a:p>
            <a:r>
              <a:rPr lang="en-DE" sz="2000"/>
              <a:t>4 Dec 2025: Council adopts General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E6503-BE16-CB9F-7250-A275C949AEE2}"/>
              </a:ext>
            </a:extLst>
          </p:cNvPr>
          <p:cNvSpPr txBox="1"/>
          <p:nvPr/>
        </p:nvSpPr>
        <p:spPr>
          <a:xfrm>
            <a:off x="4821683" y="4112358"/>
            <a:ext cx="610001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DE" sz="2800" b="1" dirty="0"/>
              <a:t>Trilogue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dirty="0"/>
              <a:t>2nd trilogue reached </a:t>
            </a:r>
            <a:r>
              <a:rPr lang="en-DE" dirty="0">
                <a:solidFill>
                  <a:schemeClr val="accent1"/>
                </a:solidFill>
              </a:rPr>
              <a:t>provisional agreement on several technical items </a:t>
            </a:r>
            <a:r>
              <a:rPr lang="en-DE" dirty="0"/>
              <a:t>(</a:t>
            </a:r>
            <a:r>
              <a:rPr lang="en-GB" dirty="0"/>
              <a:t>vehicle transporters, indivisible loads, the one-stop shop, the EU label for exceptionally long vehicles, and European Modular Systems</a:t>
            </a:r>
            <a:r>
              <a:rPr lang="en-D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substantial work still required</a:t>
            </a:r>
            <a:r>
              <a:rPr lang="en-GB" dirty="0"/>
              <a:t> to bridge differences on open political topics (harmonised regime for circulation of 44-tonne vehicles, additional weights for all configurations of zero-emission vehicles)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059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7B6-17CA-ED9A-75B8-7BC7A4A23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ACEA strongly supports the position of the European Parliament</a:t>
            </a:r>
          </a:p>
          <a:p>
            <a:pPr lvl="1"/>
            <a:r>
              <a:rPr lang="en-GB"/>
              <a:t>Higher drive axle limits are essential.</a:t>
            </a:r>
          </a:p>
          <a:p>
            <a:pPr lvl="1"/>
            <a:r>
              <a:rPr lang="en-GB"/>
              <a:t>Weight allowance for 4x2 ZEV tractor-trailer combinations</a:t>
            </a:r>
          </a:p>
          <a:p>
            <a:pPr lvl="1"/>
            <a:r>
              <a:rPr lang="en-GB"/>
              <a:t>Communication of reliable weight data requirements for ZEVs</a:t>
            </a:r>
          </a:p>
          <a:p>
            <a:pPr lvl="1"/>
            <a:r>
              <a:rPr lang="en-GB"/>
              <a:t>Max 18-months transposition timeline</a:t>
            </a:r>
          </a:p>
          <a:p>
            <a:pPr lvl="1"/>
            <a:r>
              <a:rPr lang="en-GB"/>
              <a:t>Additional comments:</a:t>
            </a:r>
          </a:p>
          <a:p>
            <a:pPr lvl="2"/>
            <a:r>
              <a:rPr lang="en-GB"/>
              <a:t>Weight allowance for 5-axle vehicles</a:t>
            </a:r>
          </a:p>
          <a:p>
            <a:pPr lvl="2"/>
            <a:r>
              <a:rPr lang="en-GB"/>
              <a:t>ACEA explicitly rejects Council position that would require ZEVs to transmit weight-related vehicle data to roadside enforcers. This would entail major regulatory and operational risks</a:t>
            </a:r>
            <a:endParaRPr lang="en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D9CFF-898D-82C1-8770-750F088A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AB491E-7B3C-A724-A9E8-5CC02098EE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Weights &amp; Dimensions</a:t>
            </a:r>
          </a:p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2A0DE-90DA-BDB5-69BF-883757708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DB456-71EC-F06A-9EFC-D6CE0239D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ACEA Priorities</a:t>
            </a:r>
          </a:p>
        </p:txBody>
      </p:sp>
    </p:spTree>
    <p:extLst>
      <p:ext uri="{BB962C8B-B14F-4D97-AF65-F5344CB8AC3E}">
        <p14:creationId xmlns:p14="http://schemas.microsoft.com/office/powerpoint/2010/main" val="301765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B0ECD3-EE08-4586-9FE3-482BA436A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56307"/>
              </p:ext>
            </p:extLst>
          </p:nvPr>
        </p:nvGraphicFramePr>
        <p:xfrm>
          <a:off x="838200" y="1482725"/>
          <a:ext cx="10515600" cy="469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0899A-3ADA-F201-4810-EE91F658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8E229-FFD5-DDB5-6DD7-88ECEAF73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 sz="3600" dirty="0"/>
              <a:t>China’s NEV Heavy Truck LARGE Scale Implementation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64A0C-4276-4FCD-B47F-902B518450A5}"/>
              </a:ext>
            </a:extLst>
          </p:cNvPr>
          <p:cNvSpPr txBox="1"/>
          <p:nvPr/>
        </p:nvSpPr>
        <p:spPr>
          <a:xfrm>
            <a:off x="11139055" y="6280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6000" dirty="0"/>
              <a:t>🇨🇳</a:t>
            </a:r>
          </a:p>
        </p:txBody>
      </p:sp>
    </p:spTree>
    <p:extLst>
      <p:ext uri="{BB962C8B-B14F-4D97-AF65-F5344CB8AC3E}">
        <p14:creationId xmlns:p14="http://schemas.microsoft.com/office/powerpoint/2010/main" val="238804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2">
            <a:extLst>
              <a:ext uri="{FF2B5EF4-FFF2-40B4-BE49-F238E27FC236}">
                <a16:creationId xmlns:a16="http://schemas.microsoft.com/office/drawing/2014/main" id="{9B55B2DE-8331-487B-C0A6-37BFF07F33E6}"/>
              </a:ext>
            </a:extLst>
          </p:cNvPr>
          <p:cNvSpPr/>
          <p:nvPr/>
        </p:nvSpPr>
        <p:spPr>
          <a:xfrm>
            <a:off x="365760" y="1243584"/>
            <a:ext cx="3694176" cy="5370972"/>
          </a:xfrm>
          <a:prstGeom prst="rect">
            <a:avLst/>
          </a:prstGeom>
          <a:solidFill>
            <a:srgbClr val="FFFFFF"/>
          </a:solidFill>
          <a:ln w="9525">
            <a:solidFill>
              <a:srgbClr val="D5DCE8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DE" sz="2400"/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13CA3902-68EF-4E68-A0BC-62799DDD3284}"/>
              </a:ext>
            </a:extLst>
          </p:cNvPr>
          <p:cNvSpPr/>
          <p:nvPr/>
        </p:nvSpPr>
        <p:spPr>
          <a:xfrm>
            <a:off x="4219699" y="1243584"/>
            <a:ext cx="3694176" cy="5370972"/>
          </a:xfrm>
          <a:prstGeom prst="rect">
            <a:avLst/>
          </a:prstGeom>
          <a:solidFill>
            <a:srgbClr val="FFFFFF"/>
          </a:solidFill>
          <a:ln w="9525">
            <a:solidFill>
              <a:srgbClr val="D5DCE8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D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3591D-6FD4-59B8-14B3-E910031D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2EAE9-4DD6-D452-D754-54179E38F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 sz="4000" dirty="0"/>
              <a:t>Policy I</a:t>
            </a:r>
            <a:r>
              <a:rPr lang="en-GB" sz="4000" dirty="0"/>
              <a:t>m</a:t>
            </a:r>
            <a:r>
              <a:rPr lang="en-DE" sz="4000" dirty="0"/>
              <a:t>plementation: Key Levers</a:t>
            </a: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80E36F82-4B02-925C-2F88-AC1743C6E998}"/>
              </a:ext>
            </a:extLst>
          </p:cNvPr>
          <p:cNvSpPr/>
          <p:nvPr/>
        </p:nvSpPr>
        <p:spPr>
          <a:xfrm>
            <a:off x="365760" y="1243584"/>
            <a:ext cx="3694176" cy="585216"/>
          </a:xfrm>
          <a:prstGeom prst="rect">
            <a:avLst/>
          </a:prstGeom>
          <a:solidFill>
            <a:schemeClr val="tx2"/>
          </a:solidFill>
          <a:ln w="12700">
            <a:noFill/>
            <a:prstDash val="solid"/>
          </a:ln>
        </p:spPr>
        <p:txBody>
          <a:bodyPr/>
          <a:lstStyle/>
          <a:p>
            <a:endParaRPr lang="en-DE" sz="240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E9148D1-DB55-1C4F-1B70-7457F70C5752}"/>
              </a:ext>
            </a:extLst>
          </p:cNvPr>
          <p:cNvSpPr/>
          <p:nvPr/>
        </p:nvSpPr>
        <p:spPr>
          <a:xfrm>
            <a:off x="536448" y="1243584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FFFFFF"/>
                </a:solidFill>
              </a:rPr>
              <a:t>Demand-Side Pull</a:t>
            </a:r>
            <a:endParaRPr lang="en-US" sz="19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05FA0079-15FB-3B1B-7C42-79BE0682FFEC}"/>
              </a:ext>
            </a:extLst>
          </p:cNvPr>
          <p:cNvSpPr/>
          <p:nvPr/>
        </p:nvSpPr>
        <p:spPr>
          <a:xfrm>
            <a:off x="536448" y="1950720"/>
            <a:ext cx="3425952" cy="448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Targeted deployment: Large fleets, logistics firms, infrastructure projects, and high-emission sectors </a:t>
            </a:r>
            <a:r>
              <a:rPr lang="en-US" sz="1600" dirty="0" err="1">
                <a:solidFill>
                  <a:srgbClr val="2C3E50"/>
                </a:solidFill>
              </a:rPr>
              <a:t>prioritised</a:t>
            </a:r>
            <a:r>
              <a:rPr lang="en-US" sz="1600" dirty="0">
                <a:solidFill>
                  <a:srgbClr val="2C3E50"/>
                </a:solidFill>
              </a:rPr>
              <a:t> for NEHDV adoption on key freight corridors.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Fleet renewal: Scrappage incentives accelerate replacement of older trucks.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Operational advantages: Priority access and fewer traffic restrictions.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Lower charging costs: Capacity electricity charges waived for charging/swapping stations until 2030.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3C6CAA4-7166-559D-D2BA-131CA810BC8B}"/>
              </a:ext>
            </a:extLst>
          </p:cNvPr>
          <p:cNvSpPr/>
          <p:nvPr/>
        </p:nvSpPr>
        <p:spPr>
          <a:xfrm>
            <a:off x="4230624" y="1243584"/>
            <a:ext cx="3694176" cy="5193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endParaRPr lang="en-DE" sz="1600">
              <a:solidFill>
                <a:srgbClr val="2C3E50"/>
              </a:solidFill>
            </a:endParaRPr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4753F65A-B14C-B305-4A4E-CAAAE9847D3B}"/>
              </a:ext>
            </a:extLst>
          </p:cNvPr>
          <p:cNvSpPr/>
          <p:nvPr/>
        </p:nvSpPr>
        <p:spPr>
          <a:xfrm>
            <a:off x="4230624" y="1243584"/>
            <a:ext cx="3694176" cy="585216"/>
          </a:xfrm>
          <a:prstGeom prst="rect">
            <a:avLst/>
          </a:prstGeom>
          <a:solidFill>
            <a:schemeClr val="tx2"/>
          </a:solidFill>
          <a:ln w="12700">
            <a:noFill/>
            <a:prstDash val="solid"/>
          </a:ln>
        </p:spPr>
        <p:txBody>
          <a:bodyPr/>
          <a:lstStyle/>
          <a:p>
            <a:endParaRPr lang="en-DE" sz="240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472EDA21-A7A5-FCA0-2297-AB9AD61BF426}"/>
              </a:ext>
            </a:extLst>
          </p:cNvPr>
          <p:cNvSpPr/>
          <p:nvPr/>
        </p:nvSpPr>
        <p:spPr>
          <a:xfrm>
            <a:off x="4401312" y="1243584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Political &amp; Financial Backing</a:t>
            </a:r>
            <a:endParaRPr lang="en-US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5156CD8E-0890-60A8-FD82-9B6303D83A32}"/>
              </a:ext>
            </a:extLst>
          </p:cNvPr>
          <p:cNvSpPr/>
          <p:nvPr/>
        </p:nvSpPr>
        <p:spPr>
          <a:xfrm>
            <a:off x="4401312" y="1950720"/>
            <a:ext cx="3425952" cy="448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Financial support: Public funding, green bonds, and credit guarantees </a:t>
            </a:r>
            <a:r>
              <a:rPr lang="en-US" sz="1600" dirty="0" err="1">
                <a:solidFill>
                  <a:srgbClr val="2C3E50"/>
                </a:solidFill>
              </a:rPr>
              <a:t>mobilised</a:t>
            </a:r>
            <a:r>
              <a:rPr lang="en-US" sz="1600" dirty="0">
                <a:solidFill>
                  <a:srgbClr val="2C3E50"/>
                </a:solidFill>
              </a:rPr>
              <a:t> for infrastructure deployment.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Grid integration: Incentives for off-peak charging and exploration of V2G services.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Land and Energy Guarantees: Optimizing approval procedures and revising land use indicators for service areas to guarantee space for necessary infrastructure</a:t>
            </a:r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EE5450E7-9E88-EF0E-3AAD-7044FCDD59B2}"/>
              </a:ext>
            </a:extLst>
          </p:cNvPr>
          <p:cNvSpPr/>
          <p:nvPr/>
        </p:nvSpPr>
        <p:spPr>
          <a:xfrm>
            <a:off x="8095488" y="1243584"/>
            <a:ext cx="3694176" cy="5370972"/>
          </a:xfrm>
          <a:prstGeom prst="rect">
            <a:avLst/>
          </a:prstGeom>
          <a:solidFill>
            <a:srgbClr val="FFFFFF"/>
          </a:solidFill>
          <a:ln w="9525">
            <a:solidFill>
              <a:srgbClr val="D5DCE8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DE" sz="240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3D591081-1432-B218-90B4-D48E51FF5D4E}"/>
              </a:ext>
            </a:extLst>
          </p:cNvPr>
          <p:cNvSpPr/>
          <p:nvPr/>
        </p:nvSpPr>
        <p:spPr>
          <a:xfrm>
            <a:off x="8095488" y="1243584"/>
            <a:ext cx="3694176" cy="585216"/>
          </a:xfrm>
          <a:prstGeom prst="rect">
            <a:avLst/>
          </a:prstGeom>
          <a:solidFill>
            <a:schemeClr val="tx2"/>
          </a:solidFill>
          <a:ln w="12700">
            <a:noFill/>
            <a:prstDash val="solid"/>
          </a:ln>
        </p:spPr>
        <p:txBody>
          <a:bodyPr/>
          <a:lstStyle/>
          <a:p>
            <a:endParaRPr lang="en-DE" sz="240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D5D5ECB6-E782-C8BC-53DF-690BDD27FE6E}"/>
              </a:ext>
            </a:extLst>
          </p:cNvPr>
          <p:cNvSpPr/>
          <p:nvPr/>
        </p:nvSpPr>
        <p:spPr>
          <a:xfrm>
            <a:off x="8266176" y="1243584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Coordination &amp; Enforcement</a:t>
            </a:r>
            <a:endParaRPr lang="en-US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9DEBA56B-301F-BA08-9EF0-367BA2A9D96C}"/>
              </a:ext>
            </a:extLst>
          </p:cNvPr>
          <p:cNvSpPr/>
          <p:nvPr/>
        </p:nvSpPr>
        <p:spPr>
          <a:xfrm>
            <a:off x="8266176" y="1950720"/>
            <a:ext cx="3425952" cy="448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Unified implementation mechanism across 11 ministries  ensuring cross-sector alignment and execution.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Central coordination: Regular reviews against 2030 targets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Market oversight: Stronger certification, competition enforcement, and safety standards.</a:t>
            </a:r>
          </a:p>
          <a:p>
            <a:pPr marL="285750" indent="-285750">
              <a:lnSpc>
                <a:spcPct val="110000"/>
              </a:lnSpc>
              <a:spcAft>
                <a:spcPts val="4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rgbClr val="2C3E50"/>
                </a:solidFill>
              </a:rPr>
              <a:t>Carbon integration: Energy accounting, carbon </a:t>
            </a:r>
            <a:r>
              <a:rPr lang="en-US" sz="1600" dirty="0" err="1">
                <a:solidFill>
                  <a:srgbClr val="2C3E50"/>
                </a:solidFill>
              </a:rPr>
              <a:t>footprinting</a:t>
            </a:r>
            <a:r>
              <a:rPr lang="en-US" sz="1600" dirty="0">
                <a:solidFill>
                  <a:srgbClr val="2C3E50"/>
                </a:solidFill>
              </a:rPr>
              <a:t>, and exploration of carbon market participation.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64CB3-44C9-1F16-0A54-EFA0FACC55BF}"/>
              </a:ext>
            </a:extLst>
          </p:cNvPr>
          <p:cNvSpPr txBox="1"/>
          <p:nvPr/>
        </p:nvSpPr>
        <p:spPr>
          <a:xfrm>
            <a:off x="11139055" y="6280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6000" dirty="0"/>
              <a:t>🇨🇳</a:t>
            </a:r>
          </a:p>
        </p:txBody>
      </p:sp>
    </p:spTree>
    <p:extLst>
      <p:ext uri="{BB962C8B-B14F-4D97-AF65-F5344CB8AC3E}">
        <p14:creationId xmlns:p14="http://schemas.microsoft.com/office/powerpoint/2010/main" val="38627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EAA03-C369-3111-2AE5-96B796E0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15704-EDB2-EBA2-6860-48F92DCA9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ZEV TRANSITION: QUO VADIS?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A70CD-5E40-01FA-44D0-6163233E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4" y="992355"/>
            <a:ext cx="9939529" cy="57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1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17C7F8-F94F-AEFF-F97C-F8B6F386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8C5D3-8A3B-F94C-BECF-6BE38BB7C6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C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2C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60BF4-3337-9F6B-56C7-BCF506C29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C4D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411604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FACE0-F7CC-5C4E-4849-3EB09D69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</a:rPr>
              <a:t>Move faster on enabling conditions</a:t>
            </a:r>
          </a:p>
          <a:p>
            <a:pPr marL="871538" lvl="1" indent="-514350"/>
            <a:r>
              <a:rPr lang="en-GB" sz="2000" dirty="0"/>
              <a:t>Scale up HDV infrastructure: public/ depot charging, hydrogen</a:t>
            </a:r>
          </a:p>
          <a:p>
            <a:pPr marL="871538" lvl="1" indent="-514350"/>
            <a:r>
              <a:rPr lang="en-GB" sz="2000" dirty="0"/>
              <a:t>Close the TCO gap to unlock demand: strengthen demand drivers, e.g. </a:t>
            </a:r>
            <a:r>
              <a:rPr lang="en-GB" sz="2000" dirty="0" err="1"/>
              <a:t>Eurovignette</a:t>
            </a:r>
            <a:r>
              <a:rPr lang="en-GB" sz="2000" dirty="0"/>
              <a:t>, Weights &amp; Dimensions, fleet renewal, public procurement…</a:t>
            </a:r>
            <a:endParaRPr lang="en-GB" sz="20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</a:rPr>
              <a:t>Apply pragmatism to the regulatory framework where needed</a:t>
            </a:r>
          </a:p>
          <a:p>
            <a:pPr marL="871538" lvl="1" indent="-514350"/>
            <a:r>
              <a:rPr lang="en-GB" sz="2000" dirty="0"/>
              <a:t>Fine-tune rules based on real-world experiences and deployment</a:t>
            </a:r>
          </a:p>
          <a:p>
            <a:pPr marL="871538" lvl="1" indent="-514350"/>
            <a:r>
              <a:rPr lang="en-GB" sz="2000" dirty="0"/>
              <a:t>Maintain clarity, predictability and investment 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</a:rPr>
              <a:t>Put the market at the centre</a:t>
            </a:r>
          </a:p>
          <a:p>
            <a:pPr marL="871538" lvl="1" indent="-514350"/>
            <a:r>
              <a:rPr lang="en-GB" sz="2000" dirty="0"/>
              <a:t>Focus on real business cases, not theoretical pathways</a:t>
            </a:r>
          </a:p>
          <a:p>
            <a:pPr marL="871538" lvl="1" indent="-514350"/>
            <a:r>
              <a:rPr lang="en-GB" sz="2000" dirty="0"/>
              <a:t>Build momentum through scale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Scale. Scale. Scale…</a:t>
            </a:r>
            <a:endParaRPr lang="en-D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B210B-63DE-E473-5235-1A4EE27E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2180C0-061A-59D8-3997-BEEE01600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4000" dirty="0"/>
              <a:t>How to Accelerate the transition?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491D-DDAB-9CAC-F5F6-F44679B58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0ED7D7-21B8-53CD-330F-3D44BD74B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/>
              <a:t>from ambition to execution</a:t>
            </a:r>
            <a:endParaRPr lang="en-DE" sz="3200" dirty="0"/>
          </a:p>
        </p:txBody>
      </p:sp>
    </p:spTree>
    <p:extLst>
      <p:ext uri="{BB962C8B-B14F-4D97-AF65-F5344CB8AC3E}">
        <p14:creationId xmlns:p14="http://schemas.microsoft.com/office/powerpoint/2010/main" val="318107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94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7FAC2-186A-45AA-9FBE-1E1F0046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676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B9EDD-1740-4E4A-8601-A7D0893F42E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 SemiLight"/>
                <a:ea typeface="+mn-ea"/>
                <a:cs typeface="+mn-cs"/>
              </a:rPr>
              <a:pPr marL="0" marR="0" lvl="0" indent="0" algn="r" defTabSz="96761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 SemiLigh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C1567-B7D3-2546-65C9-64C2FF6FE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 dirty="0"/>
              <a:t>HDV Decarbonisation PatHway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249F9E2-5968-CFF1-5BEE-71A7268C2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/>
              <a:t>Fossil-Free by 2040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50308-4CAC-B476-7CD8-76F18077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9" y="1779278"/>
            <a:ext cx="9855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vehicle&#10;&#10;AI-generated content may be incorrect.">
            <a:extLst>
              <a:ext uri="{FF2B5EF4-FFF2-40B4-BE49-F238E27FC236}">
                <a16:creationId xmlns:a16="http://schemas.microsoft.com/office/drawing/2014/main" id="{082FA53A-FE5B-F3D4-D5AC-D8E79E92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1234" b="1"/>
          <a:stretch>
            <a:fillRect/>
          </a:stretch>
        </p:blipFill>
        <p:spPr>
          <a:xfrm>
            <a:off x="1236302" y="1243793"/>
            <a:ext cx="9719393" cy="54671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0B3D2A9-1B11-BCC0-3AAA-949298C3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AA8C5D3-8A3B-F94C-BECF-6BE38BB7C66C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83EA5F-1BB0-E22E-FE38-591ECDE7A9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600" dirty="0"/>
              <a:t>THREE KEYS TO ZERO-EMISSION ROAD TRANSPORT</a:t>
            </a:r>
            <a:endParaRPr lang="en-DE" sz="3600" dirty="0"/>
          </a:p>
        </p:txBody>
      </p:sp>
    </p:spTree>
    <p:extLst>
      <p:ext uri="{BB962C8B-B14F-4D97-AF65-F5344CB8AC3E}">
        <p14:creationId xmlns:p14="http://schemas.microsoft.com/office/powerpoint/2010/main" val="258117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0FB49C-BC8D-42B8-8044-8FC053276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670" y="1460619"/>
            <a:ext cx="9852658" cy="48957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73CF-15ED-2E0D-7086-71EC07A0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8C5D3-8A3B-F94C-BECF-6BE38BB7C6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C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2C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FF41F7-8D4D-0C43-8D93-76E254889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200" dirty="0"/>
              <a:t>DRIVING EUROPE’S GREEN TRANSITION WITH</a:t>
            </a:r>
          </a:p>
          <a:p>
            <a:r>
              <a:rPr lang="en-GB" sz="3200" dirty="0"/>
              <a:t>ZERO-EMISSION TRUCKS AND BUSES</a:t>
            </a:r>
            <a:endParaRPr lang="en-DE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B9F7D4-C3C1-D041-AABB-B278D89F0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00C4D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255668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70EC051-63DF-C09E-212A-65947D47D0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82725"/>
          <a:ext cx="10515600" cy="469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AA646-0D9A-D6B7-B6C4-1F9E3B5B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246AEA-EC2C-9F8A-DBF8-051F92BB1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perfect storm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509FD-1B74-6C33-698F-8EF33352F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AA9D4-6879-B2DC-DDF0-D9D62D94A673}"/>
              </a:ext>
            </a:extLst>
          </p:cNvPr>
          <p:cNvSpPr txBox="1"/>
          <p:nvPr/>
        </p:nvSpPr>
        <p:spPr>
          <a:xfrm>
            <a:off x="494915" y="4534802"/>
            <a:ext cx="295468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Products are available but not scaling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Investment uncertainty and insufficient enabling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EA018-C393-2725-1E20-8984F8D404F8}"/>
              </a:ext>
            </a:extLst>
          </p:cNvPr>
          <p:cNvSpPr txBox="1"/>
          <p:nvPr/>
        </p:nvSpPr>
        <p:spPr>
          <a:xfrm>
            <a:off x="8742397" y="4534803"/>
            <a:ext cx="295468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D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dependencies in key sectors and technologies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Exposure to external shocks and global competition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4C8B4-45CC-E171-D500-DF3AF9F22BCF}"/>
              </a:ext>
            </a:extLst>
          </p:cNvPr>
          <p:cNvSpPr txBox="1"/>
          <p:nvPr/>
        </p:nvSpPr>
        <p:spPr>
          <a:xfrm>
            <a:off x="7069333" y="1658190"/>
            <a:ext cx="3429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D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Limited market uptake of European low-carbon industrial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Insufficient demand-side incentives and business cases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CCFD086-0BCC-35AE-5EBC-8267D9FF6459}"/>
              </a:ext>
            </a:extLst>
          </p:cNvPr>
          <p:cNvSpPr txBox="1">
            <a:spLocks/>
          </p:cNvSpPr>
          <p:nvPr/>
        </p:nvSpPr>
        <p:spPr>
          <a:xfrm>
            <a:off x="1693664" y="3052088"/>
            <a:ext cx="8804669" cy="107845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43555"/>
          </a:effectLst>
        </p:spPr>
        <p:txBody>
          <a:bodyPr vert="horz" lIns="91440" tIns="45720" rIns="91440" bIns="45720" rtlCol="0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35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0700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A coordinated approach to manage the transition: 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stimulate demand, secure supply chains, accelerate deployment</a:t>
            </a:r>
          </a:p>
        </p:txBody>
      </p:sp>
    </p:spTree>
    <p:extLst>
      <p:ext uri="{BB962C8B-B14F-4D97-AF65-F5344CB8AC3E}">
        <p14:creationId xmlns:p14="http://schemas.microsoft.com/office/powerpoint/2010/main" val="217239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15BFF-DB69-F341-1AE4-ABA62892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2BCEB-DD26-2CBD-8423-DFB8BCAB1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Q1 2026: 2.3% HDV, 16.2% MDV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006E15-4E85-261B-C06D-6BFBA26AC6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ZEV Market SnapShOT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2222C0-5860-DCCC-125E-A83A9F03E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C1B9EEF-861B-3860-4078-48909EBE04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325" y="2594986"/>
            <a:ext cx="5320329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E35254-BEBB-8BF4-AE2D-3F7F0438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529" y="2594986"/>
            <a:ext cx="532032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362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F62F1A3-E63F-636F-86E4-7707834F6DA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95047"/>
          <a:ext cx="5181600" cy="445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33F9A73-B520-AD27-D0C4-84C83172463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95047"/>
          <a:ext cx="5181600" cy="481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B9A9D-F602-DC4D-0206-C1B371576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/>
              <a:t>(2025) A Three-Speed Transition</a:t>
            </a:r>
            <a:endParaRPr lang="en-D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E4923A2-2A03-C493-2B8A-51A187E3AD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4800" dirty="0"/>
              <a:t>Europe’s ZEV Market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E39A80-8573-2161-44BB-22E03ECC6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00C4D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www.acea.auto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C5A3F-5BDC-A0FA-65E2-486B32321693}"/>
              </a:ext>
            </a:extLst>
          </p:cNvPr>
          <p:cNvSpPr txBox="1"/>
          <p:nvPr/>
        </p:nvSpPr>
        <p:spPr>
          <a:xfrm>
            <a:off x="4196765" y="3245703"/>
            <a:ext cx="1447800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🇳🇱 NL 9,3%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🇸🇪 SE 7,5%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🇩🇰 DK 6,6%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🇦🇹 AT 5,9%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🇬🇷 GR 3,4%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🇩🇪 DE 2,6%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🇧🇪 BE 2,5%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🇫🇮 FI 2,3%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🇫🇷 FR 2,2%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🇳🇴 NO</a:t>
            </a: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9,8%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🇨🇭 CH 15,2%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AE340F-1BB4-08F5-A403-DE58960031F0}"/>
              </a:ext>
            </a:extLst>
          </p:cNvPr>
          <p:cNvSpPr txBox="1"/>
          <p:nvPr/>
        </p:nvSpPr>
        <p:spPr>
          <a:xfrm>
            <a:off x="9494759" y="3245703"/>
            <a:ext cx="1447800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🇳🇱 NL 67,0%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🇸🇪 SE 62,3%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🇩🇰 DK 55,2%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🇬🇷 GR 30,4%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🇩🇪 DE 13,9%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🇫🇷 FR 11,1%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🇵🇹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 11,0%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🇮🇹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 11,0%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🇱🇺 LU 10,7%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🇳🇴 NO</a:t>
            </a: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48,8%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🇨🇭 CH 42,8%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14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B0C2D3-7E11-F62B-55B5-97611676A1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8359" y="2265008"/>
            <a:ext cx="5181600" cy="36211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403C6-DC43-485F-8562-6CBC47E8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937859-DA8D-032D-AE6C-A8213F17E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sz="2400" dirty="0"/>
              <a:t> Q1 2026: </a:t>
            </a:r>
            <a:r>
              <a:rPr lang="en-GB" sz="2400" dirty="0"/>
              <a:t>2.3% HDV, 16.2% MDV</a:t>
            </a:r>
            <a:endParaRPr lang="en-DE" sz="2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E1B402-785F-E1A0-C0C4-F2C50D680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ZEV Transition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C9D77D-2D87-92AB-06B2-B8B8AB716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BE"/>
              <a:t>www.acea.auto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E3D929-A797-4E06-8C64-47C24CEA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8" y="2265008"/>
            <a:ext cx="5181601" cy="36211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75340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RwvzTrQeeHPxsym1oD3A"/>
</p:tagLst>
</file>

<file path=ppt/theme/theme1.xml><?xml version="1.0" encoding="utf-8"?>
<a:theme xmlns:a="http://schemas.openxmlformats.org/drawingml/2006/main" name="Content ACEA">
  <a:themeElements>
    <a:clrScheme name="ACEA1">
      <a:dk1>
        <a:srgbClr val="000000"/>
      </a:dk1>
      <a:lt1>
        <a:srgbClr val="FFFFFF"/>
      </a:lt1>
      <a:dk2>
        <a:srgbClr val="002C41"/>
      </a:dk2>
      <a:lt2>
        <a:srgbClr val="DEDEDE"/>
      </a:lt2>
      <a:accent1>
        <a:srgbClr val="00C4DA"/>
      </a:accent1>
      <a:accent2>
        <a:srgbClr val="BF3A47"/>
      </a:accent2>
      <a:accent3>
        <a:srgbClr val="DDC54B"/>
      </a:accent3>
      <a:accent4>
        <a:srgbClr val="1C7577"/>
      </a:accent4>
      <a:accent5>
        <a:srgbClr val="FFA978"/>
      </a:accent5>
      <a:accent6>
        <a:srgbClr val="2B3E97"/>
      </a:accent6>
      <a:hlink>
        <a:srgbClr val="00C4DA"/>
      </a:hlink>
      <a:folHlink>
        <a:srgbClr val="BF3A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ACEA.potx" id="{640E3A97-9E75-416C-9809-A179C272D07C}" vid="{C26AAC28-7C83-41B0-B0BE-99FB19C4F8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Breitbild</PresentationFormat>
  <Paragraphs>180</Paragraphs>
  <Slides>21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Narrow</vt:lpstr>
      <vt:lpstr>Courier New</vt:lpstr>
      <vt:lpstr>Fabric Sans</vt:lpstr>
      <vt:lpstr>Volvo Novum</vt:lpstr>
      <vt:lpstr>Volvo Novum SemiLight</vt:lpstr>
      <vt:lpstr>Wingdings</vt:lpstr>
      <vt:lpstr>Content ACEA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TF</dc:creator>
  <cp:lastModifiedBy>Saile, Dirk</cp:lastModifiedBy>
  <cp:revision>31</cp:revision>
  <cp:lastPrinted>2026-06-22T14:41:34Z</cp:lastPrinted>
  <dcterms:created xsi:type="dcterms:W3CDTF">2026-02-24T14:21:26Z</dcterms:created>
  <dcterms:modified xsi:type="dcterms:W3CDTF">2026-06-23T08:20:26Z</dcterms:modified>
</cp:coreProperties>
</file>